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63" r:id="rId2"/>
    <p:sldId id="258" r:id="rId3"/>
    <p:sldId id="264" r:id="rId4"/>
    <p:sldId id="259" r:id="rId5"/>
    <p:sldId id="269" r:id="rId6"/>
    <p:sldId id="266" r:id="rId7"/>
    <p:sldId id="260" r:id="rId8"/>
    <p:sldId id="270" r:id="rId9"/>
    <p:sldId id="271" r:id="rId10"/>
    <p:sldId id="272" r:id="rId11"/>
    <p:sldId id="273" r:id="rId12"/>
    <p:sldId id="261" r:id="rId13"/>
    <p:sldId id="268"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6" roundtripDataSignature="AMtx7mjkwNys8lFXybR4h1ODcr9eZa3tP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6803"/>
  </p:normalViewPr>
  <p:slideViewPr>
    <p:cSldViewPr snapToGrid="0">
      <p:cViewPr varScale="1">
        <p:scale>
          <a:sx n="86" d="100"/>
          <a:sy n="86" d="100"/>
        </p:scale>
        <p:origin x="130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d4a0609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g7d4a0609a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592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3" name="Google Shape;11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2436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937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 name="Google Shape;10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33333"/>
                </a:solidFill>
                <a:effectLst/>
                <a:latin typeface="DINWebPro"/>
              </a:rPr>
              <a:t>NVIDIA® </a:t>
            </a:r>
            <a:r>
              <a:rPr lang="en-US" b="1" i="0" dirty="0" err="1">
                <a:solidFill>
                  <a:srgbClr val="333333"/>
                </a:solidFill>
                <a:effectLst/>
                <a:latin typeface="DINWebPro"/>
              </a:rPr>
              <a:t>Nsight</a:t>
            </a:r>
            <a:r>
              <a:rPr lang="en-US" b="1" i="0" dirty="0">
                <a:solidFill>
                  <a:srgbClr val="333333"/>
                </a:solidFill>
                <a:effectLst/>
                <a:latin typeface="DINWebPro"/>
              </a:rPr>
              <a:t>™ Systems</a:t>
            </a:r>
            <a:r>
              <a:rPr lang="en-US" b="0" i="0" dirty="0">
                <a:solidFill>
                  <a:srgbClr val="333333"/>
                </a:solidFill>
                <a:effectLst/>
                <a:latin typeface="DINWebPro"/>
              </a:rPr>
              <a:t> is a system-wide performance analysis tool designed to visualize an application’s algorithms, help you identify the largest opportunities to optimize, and tune to scale efficiently across any quantity or size of CPUs and GPUs; from large server to our smallest </a:t>
            </a:r>
            <a:r>
              <a:rPr lang="en-US" b="0" i="0" dirty="0" err="1">
                <a:solidFill>
                  <a:srgbClr val="333333"/>
                </a:solidFill>
                <a:effectLst/>
                <a:latin typeface="DINWebPro"/>
              </a:rPr>
              <a:t>SoC.</a:t>
            </a:r>
            <a:endParaRPr lang="en-US" b="0" i="0" dirty="0">
              <a:solidFill>
                <a:srgbClr val="333333"/>
              </a:solidFill>
              <a:effectLst/>
              <a:latin typeface="DINWebPro"/>
            </a:endParaRPr>
          </a:p>
          <a:p>
            <a:pPr marL="0" lvl="0" indent="0" algn="l" rtl="0">
              <a:spcBef>
                <a:spcPts val="0"/>
              </a:spcBef>
              <a:spcAft>
                <a:spcPts val="0"/>
              </a:spcAft>
              <a:buNone/>
            </a:pPr>
            <a:endParaRPr lang="en-US" b="0" i="0" dirty="0">
              <a:solidFill>
                <a:srgbClr val="333333"/>
              </a:solidFill>
              <a:effectLst/>
              <a:latin typeface="DINWebPro"/>
            </a:endParaRPr>
          </a:p>
          <a:p>
            <a:pPr marL="0" lvl="0" indent="0" algn="l" rtl="0">
              <a:spcBef>
                <a:spcPts val="0"/>
              </a:spcBef>
              <a:spcAft>
                <a:spcPts val="0"/>
              </a:spcAft>
              <a:buNone/>
            </a:pPr>
            <a:r>
              <a:rPr lang="en-US" b="0" i="0" dirty="0">
                <a:solidFill>
                  <a:srgbClr val="333333"/>
                </a:solidFill>
                <a:effectLst/>
                <a:latin typeface="DINWebPro"/>
              </a:rPr>
              <a:t>When increase the number of particle 10 times, copy time from Host to drive and memory time increased proportionally, others are not </a:t>
            </a:r>
            <a:r>
              <a:rPr lang="en-US" b="0" i="0" dirty="0">
                <a:solidFill>
                  <a:srgbClr val="333333"/>
                </a:solidFill>
                <a:effectLst/>
                <a:latin typeface="DINWebPro"/>
                <a:sym typeface="Wingdings" panose="05000000000000000000" pitchFamily="2" charset="2"/>
              </a:rPr>
              <a:t> change in the time distribution </a:t>
            </a:r>
            <a:r>
              <a:rPr lang="en-US" b="0" i="0" dirty="0" err="1">
                <a:solidFill>
                  <a:srgbClr val="333333"/>
                </a:solidFill>
                <a:effectLst/>
                <a:latin typeface="DINWebPro"/>
                <a:sym typeface="Wingdings" panose="05000000000000000000" pitchFamily="2" charset="2"/>
              </a:rPr>
              <a:t>propotion</a:t>
            </a:r>
            <a:endParaRPr dirty="0"/>
          </a:p>
        </p:txBody>
      </p:sp>
      <p:sp>
        <p:nvSpPr>
          <p:cNvPr id="101" name="Google Shape;10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979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333333"/>
                </a:solidFill>
                <a:effectLst/>
                <a:latin typeface="DINWebPro"/>
              </a:rPr>
              <a:t>Calculate particle transfer on GPU without copying back and fort with CPU</a:t>
            </a:r>
            <a:endParaRPr dirty="0"/>
          </a:p>
        </p:txBody>
      </p:sp>
      <p:sp>
        <p:nvSpPr>
          <p:cNvPr id="101" name="Google Shape;10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581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 name="Google Shape;10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276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1" name="Google Shape;10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819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9"/>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8"/>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file:////var/folders/71/fr16xs2x6fq9psy4y9c41npw0000gp/T/com.microsoft.Word/WebArchiveCopyPasteTempFiles/Map-of-the-DEM-datasets-stream-network-lakes-and-sinks-used-for-processing-the-1km_W640.jp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7d4a0609a6_0_0"/>
          <p:cNvSpPr txBox="1">
            <a:spLocks noGrp="1"/>
          </p:cNvSpPr>
          <p:nvPr>
            <p:ph type="ctrTitle"/>
          </p:nvPr>
        </p:nvSpPr>
        <p:spPr>
          <a:xfrm>
            <a:off x="1657350" y="247897"/>
            <a:ext cx="5829300" cy="1470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altLang="zh-CN" dirty="0" err="1">
                <a:solidFill>
                  <a:srgbClr val="0432FF"/>
                </a:solidFill>
                <a:latin typeface="Aharoni" panose="02010803020104030203" pitchFamily="2" charset="-79"/>
                <a:cs typeface="Aharoni" panose="02010803020104030203" pitchFamily="2" charset="-79"/>
              </a:rPr>
              <a:t>EcoSLIM</a:t>
            </a:r>
            <a:endParaRPr dirty="0">
              <a:solidFill>
                <a:srgbClr val="0432FF"/>
              </a:solidFill>
              <a:latin typeface="Aharoni" panose="02010803020104030203" pitchFamily="2" charset="-79"/>
              <a:cs typeface="Aharoni" panose="02010803020104030203" pitchFamily="2" charset="-79"/>
            </a:endParaRPr>
          </a:p>
        </p:txBody>
      </p:sp>
      <p:sp>
        <p:nvSpPr>
          <p:cNvPr id="86" name="Google Shape;86;g7d4a0609a6_0_0"/>
          <p:cNvSpPr txBox="1"/>
          <p:nvPr/>
        </p:nvSpPr>
        <p:spPr>
          <a:xfrm>
            <a:off x="755663" y="54268"/>
            <a:ext cx="46293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solidFill>
                <a:srgbClr val="FF0000"/>
              </a:solidFill>
              <a:latin typeface="Aharoni" panose="02010803020104030203" pitchFamily="2" charset="-79"/>
              <a:ea typeface="Calibri"/>
              <a:cs typeface="Aharoni" panose="02010803020104030203" pitchFamily="2" charset="-79"/>
              <a:sym typeface="Calibri"/>
            </a:endParaRPr>
          </a:p>
          <a:p>
            <a:pPr marL="0" lvl="0" indent="0" algn="l" rtl="0">
              <a:spcBef>
                <a:spcPts val="0"/>
              </a:spcBef>
              <a:spcAft>
                <a:spcPts val="0"/>
              </a:spcAft>
              <a:buNone/>
            </a:pPr>
            <a:r>
              <a:rPr lang="en-US" altLang="zh-CN" sz="2000" b="1" dirty="0">
                <a:solidFill>
                  <a:srgbClr val="FF0000"/>
                </a:solidFill>
                <a:latin typeface="Aharoni" panose="02010803020104030203" pitchFamily="2" charset="-79"/>
                <a:ea typeface="Calibri"/>
                <a:cs typeface="Aharoni" panose="02010803020104030203" pitchFamily="2" charset="-79"/>
                <a:sym typeface="Calibri"/>
              </a:rPr>
              <a:t>Princeton</a:t>
            </a:r>
            <a:r>
              <a:rPr lang="zh-CN" altLang="en-US" sz="2000" b="1" dirty="0">
                <a:solidFill>
                  <a:srgbClr val="FF0000"/>
                </a:solidFill>
                <a:latin typeface="Aharoni" panose="02010803020104030203" pitchFamily="2" charset="-79"/>
                <a:ea typeface="Calibri"/>
                <a:cs typeface="Aharoni" panose="02010803020104030203" pitchFamily="2" charset="-79"/>
                <a:sym typeface="Calibri"/>
              </a:rPr>
              <a:t> </a:t>
            </a:r>
            <a:r>
              <a:rPr lang="en-US" altLang="zh-CN" sz="2000" b="1" dirty="0">
                <a:solidFill>
                  <a:srgbClr val="FF0000"/>
                </a:solidFill>
                <a:latin typeface="Aharoni" panose="02010803020104030203" pitchFamily="2" charset="-79"/>
                <a:ea typeface="Calibri"/>
                <a:cs typeface="Aharoni" panose="02010803020104030203" pitchFamily="2" charset="-79"/>
                <a:sym typeface="Calibri"/>
              </a:rPr>
              <a:t>GPU</a:t>
            </a:r>
            <a:r>
              <a:rPr lang="zh-CN" altLang="en-US" sz="2000" b="1" dirty="0">
                <a:solidFill>
                  <a:srgbClr val="FF0000"/>
                </a:solidFill>
                <a:latin typeface="Aharoni" panose="02010803020104030203" pitchFamily="2" charset="-79"/>
                <a:ea typeface="Calibri"/>
                <a:cs typeface="Aharoni" panose="02010803020104030203" pitchFamily="2" charset="-79"/>
                <a:sym typeface="Calibri"/>
              </a:rPr>
              <a:t> </a:t>
            </a:r>
            <a:r>
              <a:rPr lang="en-US" altLang="zh-CN" sz="2000" b="1" dirty="0">
                <a:solidFill>
                  <a:srgbClr val="FF0000"/>
                </a:solidFill>
                <a:latin typeface="Aharoni" panose="02010803020104030203" pitchFamily="2" charset="-79"/>
                <a:ea typeface="Calibri"/>
                <a:cs typeface="Aharoni" panose="02010803020104030203" pitchFamily="2" charset="-79"/>
                <a:sym typeface="Calibri"/>
              </a:rPr>
              <a:t>Hackathon</a:t>
            </a:r>
            <a:r>
              <a:rPr lang="zh-CN" altLang="en-US" sz="2000" b="1" dirty="0">
                <a:solidFill>
                  <a:srgbClr val="FF0000"/>
                </a:solidFill>
                <a:latin typeface="Aharoni" panose="02010803020104030203" pitchFamily="2" charset="-79"/>
                <a:ea typeface="Calibri"/>
                <a:cs typeface="Aharoni" panose="02010803020104030203" pitchFamily="2" charset="-79"/>
                <a:sym typeface="Calibri"/>
              </a:rPr>
              <a:t> </a:t>
            </a:r>
            <a:r>
              <a:rPr lang="en-US" altLang="zh-CN" sz="2000" b="1" dirty="0">
                <a:solidFill>
                  <a:srgbClr val="FF0000"/>
                </a:solidFill>
                <a:latin typeface="Aharoni" panose="02010803020104030203" pitchFamily="2" charset="-79"/>
                <a:ea typeface="Calibri"/>
                <a:cs typeface="Aharoni" panose="02010803020104030203" pitchFamily="2" charset="-79"/>
                <a:sym typeface="Calibri"/>
              </a:rPr>
              <a:t>2021</a:t>
            </a:r>
            <a:endParaRPr sz="2000" b="1" dirty="0">
              <a:solidFill>
                <a:srgbClr val="FF0000"/>
              </a:solidFill>
              <a:latin typeface="Aharoni" panose="02010803020104030203" pitchFamily="2" charset="-79"/>
              <a:ea typeface="Calibri"/>
              <a:cs typeface="Aharoni" panose="02010803020104030203" pitchFamily="2" charset="-79"/>
              <a:sym typeface="Calibri"/>
            </a:endParaRPr>
          </a:p>
        </p:txBody>
      </p:sp>
      <p:sp>
        <p:nvSpPr>
          <p:cNvPr id="5" name="Google Shape;85;g7d4a0609a6_0_0">
            <a:extLst>
              <a:ext uri="{FF2B5EF4-FFF2-40B4-BE49-F238E27FC236}">
                <a16:creationId xmlns:a16="http://schemas.microsoft.com/office/drawing/2014/main" id="{8D157B61-0F26-3C43-BE2D-5AAFEE045E57}"/>
              </a:ext>
            </a:extLst>
          </p:cNvPr>
          <p:cNvSpPr txBox="1">
            <a:spLocks/>
          </p:cNvSpPr>
          <p:nvPr/>
        </p:nvSpPr>
        <p:spPr>
          <a:xfrm>
            <a:off x="974978" y="1948102"/>
            <a:ext cx="7705725" cy="36451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914400" marR="0" lvl="1" indent="-406400"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1371600" marR="0" lvl="2" indent="-381000"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828800" marR="0" lvl="3"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3200400" marR="0" lvl="6"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657600" marR="0" lvl="7"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4114800" marR="0" lvl="8" indent="-35560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0" indent="0" algn="just">
              <a:lnSpc>
                <a:spcPct val="90000"/>
              </a:lnSpc>
              <a:spcBef>
                <a:spcPts val="0"/>
              </a:spcBef>
              <a:buClr>
                <a:schemeClr val="dk1"/>
              </a:buClr>
              <a:buSzPts val="2400"/>
            </a:pP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Jun</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Zhang</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Hoang</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Tran</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Chen</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Yang</a:t>
            </a:r>
          </a:p>
          <a:p>
            <a:pPr marL="0" indent="0" algn="just">
              <a:lnSpc>
                <a:spcPct val="90000"/>
              </a:lnSpc>
              <a:spcBef>
                <a:spcPts val="0"/>
              </a:spcBef>
              <a:buClr>
                <a:schemeClr val="dk1"/>
              </a:buClr>
              <a:buSzPts val="2400"/>
            </a:pPr>
            <a:r>
              <a:rPr lang="en-US" altLang="zh-CN" sz="2400" dirty="0">
                <a:solidFill>
                  <a:schemeClr val="dk1"/>
                </a:solidFill>
                <a:latin typeface="Aharoni" panose="02010803020104030203" pitchFamily="2" charset="-79"/>
                <a:cs typeface="Aharoni" panose="02010803020104030203" pitchFamily="2" charset="-79"/>
              </a:rPr>
              <a:t>U of Arizona</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Princeton</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U</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Princeton</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U</a:t>
            </a:r>
          </a:p>
          <a:p>
            <a:pPr marL="0" indent="0" algn="just">
              <a:lnSpc>
                <a:spcPct val="90000"/>
              </a:lnSpc>
              <a:spcBef>
                <a:spcPts val="0"/>
              </a:spcBef>
              <a:buClr>
                <a:schemeClr val="dk1"/>
              </a:buClr>
              <a:buSzPts val="2400"/>
            </a:pPr>
            <a:endParaRPr lang="en-US" sz="2400" dirty="0">
              <a:solidFill>
                <a:schemeClr val="dk1"/>
              </a:solidFill>
              <a:latin typeface="Aharoni" panose="02010803020104030203" pitchFamily="2" charset="-79"/>
              <a:cs typeface="Aharoni" panose="02010803020104030203" pitchFamily="2" charset="-79"/>
            </a:endParaRPr>
          </a:p>
          <a:p>
            <a:pPr marL="0" indent="0" algn="just">
              <a:lnSpc>
                <a:spcPct val="90000"/>
              </a:lnSpc>
              <a:spcBef>
                <a:spcPts val="0"/>
              </a:spcBef>
              <a:buClr>
                <a:schemeClr val="dk1"/>
              </a:buClr>
              <a:buSzPts val="2400"/>
            </a:pPr>
            <a:endParaRPr lang="en-US" sz="2400" dirty="0">
              <a:solidFill>
                <a:schemeClr val="dk1"/>
              </a:solidFill>
              <a:latin typeface="Aharoni" panose="02010803020104030203" pitchFamily="2" charset="-79"/>
              <a:cs typeface="Aharoni" panose="02010803020104030203" pitchFamily="2" charset="-79"/>
            </a:endParaRPr>
          </a:p>
          <a:p>
            <a:pPr marL="0" indent="0" algn="just">
              <a:lnSpc>
                <a:spcPct val="90000"/>
              </a:lnSpc>
              <a:spcBef>
                <a:spcPts val="0"/>
              </a:spcBef>
              <a:buClr>
                <a:schemeClr val="dk1"/>
              </a:buClr>
              <a:buSzPts val="2400"/>
            </a:pPr>
            <a:endParaRPr lang="en-US" sz="2400" dirty="0">
              <a:solidFill>
                <a:schemeClr val="dk1"/>
              </a:solidFill>
              <a:latin typeface="Aharoni" panose="02010803020104030203" pitchFamily="2" charset="-79"/>
              <a:cs typeface="Aharoni" panose="02010803020104030203" pitchFamily="2" charset="-79"/>
            </a:endParaRPr>
          </a:p>
          <a:p>
            <a:pPr marL="0" indent="0" algn="just">
              <a:lnSpc>
                <a:spcPct val="90000"/>
              </a:lnSpc>
              <a:spcBef>
                <a:spcPts val="0"/>
              </a:spcBef>
              <a:buClr>
                <a:schemeClr val="dk1"/>
              </a:buClr>
              <a:buSzPts val="2400"/>
            </a:pPr>
            <a:endParaRPr lang="en-US" sz="2400" dirty="0">
              <a:solidFill>
                <a:schemeClr val="dk1"/>
              </a:solidFill>
              <a:latin typeface="Aharoni" panose="02010803020104030203" pitchFamily="2" charset="-79"/>
              <a:cs typeface="Aharoni" panose="02010803020104030203" pitchFamily="2" charset="-79"/>
            </a:endParaRPr>
          </a:p>
          <a:p>
            <a:pPr marL="0" indent="0" algn="just">
              <a:lnSpc>
                <a:spcPct val="90000"/>
              </a:lnSpc>
              <a:spcBef>
                <a:spcPts val="0"/>
              </a:spcBef>
              <a:buClr>
                <a:schemeClr val="dk1"/>
              </a:buClr>
              <a:buSzPts val="2400"/>
            </a:pPr>
            <a:endParaRPr lang="en-US" sz="2400" dirty="0">
              <a:solidFill>
                <a:schemeClr val="dk1"/>
              </a:solidFill>
              <a:latin typeface="Aharoni" panose="02010803020104030203" pitchFamily="2" charset="-79"/>
              <a:cs typeface="Aharoni" panose="02010803020104030203" pitchFamily="2" charset="-79"/>
            </a:endParaRPr>
          </a:p>
          <a:p>
            <a:pPr marL="0" indent="0" algn="just">
              <a:lnSpc>
                <a:spcPct val="90000"/>
              </a:lnSpc>
              <a:spcBef>
                <a:spcPts val="0"/>
              </a:spcBef>
              <a:buClr>
                <a:schemeClr val="dk1"/>
              </a:buClr>
              <a:buSzPts val="2400"/>
            </a:pP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Troy</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err="1">
                <a:solidFill>
                  <a:schemeClr val="dk1"/>
                </a:solidFill>
                <a:latin typeface="Aharoni" panose="02010803020104030203" pitchFamily="2" charset="-79"/>
                <a:cs typeface="Aharoni" panose="02010803020104030203" pitchFamily="2" charset="-79"/>
              </a:rPr>
              <a:t>Comi</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Carl</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Ponder</a:t>
            </a:r>
          </a:p>
          <a:p>
            <a:pPr marL="0" indent="0" algn="just">
              <a:lnSpc>
                <a:spcPct val="90000"/>
              </a:lnSpc>
              <a:spcBef>
                <a:spcPts val="0"/>
              </a:spcBef>
              <a:buClr>
                <a:schemeClr val="dk1"/>
              </a:buClr>
              <a:buSzPts val="2400"/>
            </a:pP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Princeton</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U</a:t>
            </a:r>
            <a:r>
              <a:rPr lang="zh-CN" altLang="en-US" sz="2400" dirty="0">
                <a:solidFill>
                  <a:schemeClr val="dk1"/>
                </a:solidFill>
                <a:latin typeface="Aharoni" panose="02010803020104030203" pitchFamily="2" charset="-79"/>
                <a:cs typeface="Aharoni" panose="02010803020104030203" pitchFamily="2" charset="-79"/>
              </a:rPr>
              <a:t>             </a:t>
            </a:r>
            <a:r>
              <a:rPr lang="en-US" altLang="zh-CN" sz="2400" dirty="0">
                <a:solidFill>
                  <a:schemeClr val="dk1"/>
                </a:solidFill>
                <a:latin typeface="Aharoni" panose="02010803020104030203" pitchFamily="2" charset="-79"/>
                <a:cs typeface="Aharoni" panose="02010803020104030203" pitchFamily="2" charset="-79"/>
              </a:rPr>
              <a:t>NVIDIA</a:t>
            </a:r>
          </a:p>
          <a:p>
            <a:pPr marL="0" indent="0" algn="just">
              <a:lnSpc>
                <a:spcPct val="90000"/>
              </a:lnSpc>
              <a:spcBef>
                <a:spcPts val="0"/>
              </a:spcBef>
              <a:buClr>
                <a:schemeClr val="dk1"/>
              </a:buClr>
              <a:buSzPts val="2400"/>
            </a:pPr>
            <a:endParaRPr lang="en-US" sz="2400" dirty="0">
              <a:solidFill>
                <a:schemeClr val="dk1"/>
              </a:solidFill>
              <a:latin typeface="Aharoni" panose="02010803020104030203" pitchFamily="2" charset="-79"/>
              <a:cs typeface="Aharoni" panose="02010803020104030203" pitchFamily="2" charset="-79"/>
            </a:endParaRPr>
          </a:p>
          <a:p>
            <a:pPr marL="0" indent="0" algn="just">
              <a:lnSpc>
                <a:spcPct val="90000"/>
              </a:lnSpc>
              <a:spcBef>
                <a:spcPts val="0"/>
              </a:spcBef>
              <a:buClr>
                <a:schemeClr val="dk1"/>
              </a:buClr>
              <a:buSzPts val="2400"/>
            </a:pPr>
            <a:endParaRPr lang="en-US" dirty="0">
              <a:latin typeface="Aharoni" panose="02010803020104030203" pitchFamily="2" charset="-79"/>
              <a:cs typeface="Aharoni" panose="02010803020104030203" pitchFamily="2" charset="-79"/>
            </a:endParaRPr>
          </a:p>
        </p:txBody>
      </p:sp>
      <p:pic>
        <p:nvPicPr>
          <p:cNvPr id="1026" name="Picture 2" descr="Jun Zhang">
            <a:extLst>
              <a:ext uri="{FF2B5EF4-FFF2-40B4-BE49-F238E27FC236}">
                <a16:creationId xmlns:a16="http://schemas.microsoft.com/office/drawing/2014/main" id="{985BE44B-5B07-D041-89DA-7E61A48641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7" t="10589" r="24377" b="18915"/>
          <a:stretch/>
        </p:blipFill>
        <p:spPr bwMode="auto">
          <a:xfrm>
            <a:off x="1207008" y="2670051"/>
            <a:ext cx="1554480" cy="16028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ang V. Tran">
            <a:extLst>
              <a:ext uri="{FF2B5EF4-FFF2-40B4-BE49-F238E27FC236}">
                <a16:creationId xmlns:a16="http://schemas.microsoft.com/office/drawing/2014/main" id="{9D729D9F-1A27-CE43-AE7B-5A0AB64C02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800" b="16322"/>
          <a:stretch/>
        </p:blipFill>
        <p:spPr bwMode="auto">
          <a:xfrm>
            <a:off x="4029264" y="2670051"/>
            <a:ext cx="1524000" cy="16028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en Yang">
            <a:extLst>
              <a:ext uri="{FF2B5EF4-FFF2-40B4-BE49-F238E27FC236}">
                <a16:creationId xmlns:a16="http://schemas.microsoft.com/office/drawing/2014/main" id="{14A01686-DBFF-8A4D-B0F6-F6D7101355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49" b="12072"/>
          <a:stretch/>
        </p:blipFill>
        <p:spPr bwMode="auto">
          <a:xfrm>
            <a:off x="6510528" y="2670051"/>
            <a:ext cx="1524000" cy="16028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oy Comi">
            <a:extLst>
              <a:ext uri="{FF2B5EF4-FFF2-40B4-BE49-F238E27FC236}">
                <a16:creationId xmlns:a16="http://schemas.microsoft.com/office/drawing/2014/main" id="{57829322-1154-2042-947A-1F091B0250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8537" y="4963208"/>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arl Ponder">
            <a:extLst>
              <a:ext uri="{FF2B5EF4-FFF2-40B4-BE49-F238E27FC236}">
                <a16:creationId xmlns:a16="http://schemas.microsoft.com/office/drawing/2014/main" id="{5DE192A4-DB84-5445-901D-6D96924DE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6533" y="4960267"/>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324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114300" lvl="0" algn="l">
              <a:spcBef>
                <a:spcPts val="560"/>
              </a:spcBef>
            </a:pPr>
            <a:r>
              <a:rPr lang="en-US" dirty="0"/>
              <a:t>What did you learn?</a:t>
            </a:r>
          </a:p>
        </p:txBody>
      </p:sp>
      <p:sp>
        <p:nvSpPr>
          <p:cNvPr id="104" name="Google Shape;104;p5"/>
          <p:cNvSpPr txBox="1">
            <a:spLocks noGrp="1"/>
          </p:cNvSpPr>
          <p:nvPr>
            <p:ph type="body" idx="1"/>
          </p:nvPr>
        </p:nvSpPr>
        <p:spPr>
          <a:xfrm>
            <a:off x="112733" y="1419835"/>
            <a:ext cx="8768219" cy="4525963"/>
          </a:xfrm>
          <a:prstGeom prst="rect">
            <a:avLst/>
          </a:prstGeom>
          <a:noFill/>
          <a:ln>
            <a:noFill/>
          </a:ln>
        </p:spPr>
        <p:txBody>
          <a:bodyPr spcFirstLastPara="1" wrap="square" lIns="91425" tIns="45700" rIns="91425" bIns="45700" anchor="t" anchorCtr="0">
            <a:normAutofit/>
          </a:bodyPr>
          <a:lstStyle/>
          <a:p>
            <a:pPr marL="457200" lvl="1" indent="0" algn="l" rtl="0">
              <a:spcBef>
                <a:spcPts val="560"/>
              </a:spcBef>
              <a:spcAft>
                <a:spcPts val="0"/>
              </a:spcAft>
              <a:buClr>
                <a:schemeClr val="dk1"/>
              </a:buClr>
              <a:buSzPts val="2800"/>
              <a:buNone/>
            </a:pPr>
            <a:r>
              <a:rPr lang="en-US" altLang="zh-CN" sz="3200" dirty="0">
                <a:latin typeface="Century Gothic" panose="020B0502020202020204" pitchFamily="34" charset="0"/>
              </a:rPr>
              <a:t>Generate random numbers using Device API of </a:t>
            </a:r>
            <a:r>
              <a:rPr lang="en-US" altLang="zh-CN" sz="3200" dirty="0" err="1">
                <a:latin typeface="Century Gothic" panose="020B0502020202020204" pitchFamily="34" charset="0"/>
              </a:rPr>
              <a:t>cuRAND</a:t>
            </a:r>
            <a:endParaRPr lang="en-US" sz="3200" dirty="0">
              <a:latin typeface="Century Gothic" panose="020B0502020202020204" pitchFamily="34" charset="0"/>
            </a:endParaRPr>
          </a:p>
          <a:p>
            <a:pPr marL="457200" lvl="1" indent="0" algn="l" rtl="0">
              <a:spcBef>
                <a:spcPts val="560"/>
              </a:spcBef>
              <a:spcAft>
                <a:spcPts val="0"/>
              </a:spcAft>
              <a:buClr>
                <a:schemeClr val="dk1"/>
              </a:buClr>
              <a:buSzPts val="2800"/>
              <a:buNone/>
            </a:pPr>
            <a:endParaRPr lang="en-US" altLang="zh-CN" dirty="0"/>
          </a:p>
          <a:p>
            <a:pPr marL="457200" lvl="1" indent="0" algn="l" rtl="0">
              <a:spcBef>
                <a:spcPts val="560"/>
              </a:spcBef>
              <a:spcAft>
                <a:spcPts val="0"/>
              </a:spcAft>
              <a:buClr>
                <a:schemeClr val="dk1"/>
              </a:buClr>
              <a:buSzPts val="2800"/>
              <a:buNone/>
            </a:pPr>
            <a:endParaRPr dirty="0"/>
          </a:p>
          <a:p>
            <a:pPr marL="742950" lvl="0" indent="0" algn="l" rtl="0">
              <a:spcBef>
                <a:spcPts val="560"/>
              </a:spcBef>
              <a:spcAft>
                <a:spcPts val="0"/>
              </a:spcAft>
              <a:buNone/>
            </a:pPr>
            <a:endParaRPr dirty="0"/>
          </a:p>
          <a:p>
            <a:pPr marL="0" lvl="0" indent="0" algn="l" rtl="0">
              <a:spcBef>
                <a:spcPts val="560"/>
              </a:spcBef>
              <a:spcAft>
                <a:spcPts val="0"/>
              </a:spcAft>
              <a:buNone/>
            </a:pPr>
            <a:endParaRPr dirty="0"/>
          </a:p>
        </p:txBody>
      </p:sp>
      <p:pic>
        <p:nvPicPr>
          <p:cNvPr id="6" name="Picture 5">
            <a:extLst>
              <a:ext uri="{FF2B5EF4-FFF2-40B4-BE49-F238E27FC236}">
                <a16:creationId xmlns:a16="http://schemas.microsoft.com/office/drawing/2014/main" id="{2BBADB0D-436E-4817-96B8-6EC7925282CD}"/>
              </a:ext>
            </a:extLst>
          </p:cNvPr>
          <p:cNvPicPr>
            <a:picLocks noChangeAspect="1"/>
          </p:cNvPicPr>
          <p:nvPr/>
        </p:nvPicPr>
        <p:blipFill>
          <a:blip r:embed="rId3"/>
          <a:stretch>
            <a:fillRect/>
          </a:stretch>
        </p:blipFill>
        <p:spPr>
          <a:xfrm>
            <a:off x="112733" y="2642992"/>
            <a:ext cx="5027355" cy="4215008"/>
          </a:xfrm>
          <a:prstGeom prst="rect">
            <a:avLst/>
          </a:prstGeom>
        </p:spPr>
      </p:pic>
      <p:pic>
        <p:nvPicPr>
          <p:cNvPr id="7" name="Picture 6">
            <a:extLst>
              <a:ext uri="{FF2B5EF4-FFF2-40B4-BE49-F238E27FC236}">
                <a16:creationId xmlns:a16="http://schemas.microsoft.com/office/drawing/2014/main" id="{A550B666-2131-44A5-825B-FD024E3C5A35}"/>
              </a:ext>
            </a:extLst>
          </p:cNvPr>
          <p:cNvPicPr>
            <a:picLocks noChangeAspect="1"/>
          </p:cNvPicPr>
          <p:nvPr/>
        </p:nvPicPr>
        <p:blipFill>
          <a:blip r:embed="rId4"/>
          <a:stretch>
            <a:fillRect/>
          </a:stretch>
        </p:blipFill>
        <p:spPr>
          <a:xfrm>
            <a:off x="4803401" y="4614361"/>
            <a:ext cx="4077551" cy="1024219"/>
          </a:xfrm>
          <a:prstGeom prst="rect">
            <a:avLst/>
          </a:prstGeom>
          <a:ln>
            <a:solidFill>
              <a:schemeClr val="tx1"/>
            </a:solidFill>
          </a:ln>
        </p:spPr>
      </p:pic>
    </p:spTree>
    <p:extLst>
      <p:ext uri="{BB962C8B-B14F-4D97-AF65-F5344CB8AC3E}">
        <p14:creationId xmlns:p14="http://schemas.microsoft.com/office/powerpoint/2010/main" val="391449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114300" lvl="0" algn="l">
              <a:spcBef>
                <a:spcPts val="560"/>
              </a:spcBef>
            </a:pPr>
            <a:r>
              <a:rPr lang="en-US" dirty="0"/>
              <a:t>What did you learn?</a:t>
            </a:r>
          </a:p>
        </p:txBody>
      </p:sp>
      <p:sp>
        <p:nvSpPr>
          <p:cNvPr id="104" name="Google Shape;104;p5"/>
          <p:cNvSpPr txBox="1">
            <a:spLocks noGrp="1"/>
          </p:cNvSpPr>
          <p:nvPr>
            <p:ph type="body" idx="1"/>
          </p:nvPr>
        </p:nvSpPr>
        <p:spPr>
          <a:xfrm>
            <a:off x="112733" y="1419835"/>
            <a:ext cx="8768219" cy="4525963"/>
          </a:xfrm>
          <a:prstGeom prst="rect">
            <a:avLst/>
          </a:prstGeom>
          <a:noFill/>
          <a:ln>
            <a:noFill/>
          </a:ln>
        </p:spPr>
        <p:txBody>
          <a:bodyPr spcFirstLastPara="1" wrap="square" lIns="91425" tIns="45700" rIns="91425" bIns="45700" anchor="t" anchorCtr="0">
            <a:normAutofit/>
          </a:bodyPr>
          <a:lstStyle/>
          <a:p>
            <a:pPr marL="457200" lvl="1" indent="0" algn="l" rtl="0">
              <a:spcBef>
                <a:spcPts val="560"/>
              </a:spcBef>
              <a:spcAft>
                <a:spcPts val="0"/>
              </a:spcAft>
              <a:buClr>
                <a:schemeClr val="dk1"/>
              </a:buClr>
              <a:buSzPts val="2800"/>
              <a:buNone/>
            </a:pPr>
            <a:r>
              <a:rPr lang="en-US" sz="3200" dirty="0">
                <a:latin typeface="Century Gothic" panose="020B0502020202020204" pitchFamily="34" charset="0"/>
              </a:rPr>
              <a:t>Refactor code with </a:t>
            </a:r>
            <a:r>
              <a:rPr lang="en-US" sz="3200" dirty="0" err="1">
                <a:latin typeface="Century Gothic" panose="020B0502020202020204" pitchFamily="34" charset="0"/>
              </a:rPr>
              <a:t>cmake</a:t>
            </a:r>
            <a:endParaRPr lang="en-US" sz="3200" dirty="0">
              <a:latin typeface="Century Gothic" panose="020B0502020202020204" pitchFamily="34" charset="0"/>
            </a:endParaRPr>
          </a:p>
          <a:p>
            <a:pPr marL="457200" lvl="1" indent="0" algn="l" rtl="0">
              <a:spcBef>
                <a:spcPts val="560"/>
              </a:spcBef>
              <a:spcAft>
                <a:spcPts val="0"/>
              </a:spcAft>
              <a:buClr>
                <a:schemeClr val="dk1"/>
              </a:buClr>
              <a:buSzPts val="2800"/>
              <a:buNone/>
            </a:pPr>
            <a:endParaRPr lang="en-US" altLang="zh-CN" dirty="0"/>
          </a:p>
          <a:p>
            <a:pPr marL="457200" lvl="1" indent="0" algn="l" rtl="0">
              <a:spcBef>
                <a:spcPts val="560"/>
              </a:spcBef>
              <a:spcAft>
                <a:spcPts val="0"/>
              </a:spcAft>
              <a:buClr>
                <a:schemeClr val="dk1"/>
              </a:buClr>
              <a:buSzPts val="2800"/>
              <a:buNone/>
            </a:pPr>
            <a:endParaRPr dirty="0"/>
          </a:p>
          <a:p>
            <a:pPr marL="742950" lvl="0" indent="0" algn="l" rtl="0">
              <a:spcBef>
                <a:spcPts val="560"/>
              </a:spcBef>
              <a:spcAft>
                <a:spcPts val="0"/>
              </a:spcAft>
              <a:buNone/>
            </a:pPr>
            <a:endParaRPr dirty="0"/>
          </a:p>
          <a:p>
            <a:pPr marL="0" lvl="0" indent="0" algn="l" rtl="0">
              <a:spcBef>
                <a:spcPts val="560"/>
              </a:spcBef>
              <a:spcAft>
                <a:spcPts val="0"/>
              </a:spcAft>
              <a:buNone/>
            </a:pPr>
            <a:endParaRPr dirty="0"/>
          </a:p>
        </p:txBody>
      </p:sp>
      <p:pic>
        <p:nvPicPr>
          <p:cNvPr id="8" name="Picture 7">
            <a:extLst>
              <a:ext uri="{FF2B5EF4-FFF2-40B4-BE49-F238E27FC236}">
                <a16:creationId xmlns:a16="http://schemas.microsoft.com/office/drawing/2014/main" id="{2AB8EFDF-ED78-5542-84DC-39878058A689}"/>
              </a:ext>
            </a:extLst>
          </p:cNvPr>
          <p:cNvPicPr>
            <a:picLocks noChangeAspect="1"/>
          </p:cNvPicPr>
          <p:nvPr/>
        </p:nvPicPr>
        <p:blipFill rotWithShape="1">
          <a:blip r:embed="rId3"/>
          <a:srcRect b="56432"/>
          <a:stretch/>
        </p:blipFill>
        <p:spPr>
          <a:xfrm>
            <a:off x="221388" y="2479015"/>
            <a:ext cx="4733934" cy="1183279"/>
          </a:xfrm>
          <a:prstGeom prst="rect">
            <a:avLst/>
          </a:prstGeom>
        </p:spPr>
      </p:pic>
      <p:pic>
        <p:nvPicPr>
          <p:cNvPr id="9" name="Picture 8">
            <a:extLst>
              <a:ext uri="{FF2B5EF4-FFF2-40B4-BE49-F238E27FC236}">
                <a16:creationId xmlns:a16="http://schemas.microsoft.com/office/drawing/2014/main" id="{B6181191-A3BB-544E-87B7-A44CF288B7B3}"/>
              </a:ext>
            </a:extLst>
          </p:cNvPr>
          <p:cNvPicPr>
            <a:picLocks noChangeAspect="1"/>
          </p:cNvPicPr>
          <p:nvPr/>
        </p:nvPicPr>
        <p:blipFill rotWithShape="1">
          <a:blip r:embed="rId4"/>
          <a:srcRect b="56858"/>
          <a:stretch/>
        </p:blipFill>
        <p:spPr>
          <a:xfrm>
            <a:off x="221388" y="3864271"/>
            <a:ext cx="4780758" cy="1183279"/>
          </a:xfrm>
          <a:prstGeom prst="rect">
            <a:avLst/>
          </a:prstGeom>
        </p:spPr>
      </p:pic>
      <p:pic>
        <p:nvPicPr>
          <p:cNvPr id="10" name="Picture 9">
            <a:extLst>
              <a:ext uri="{FF2B5EF4-FFF2-40B4-BE49-F238E27FC236}">
                <a16:creationId xmlns:a16="http://schemas.microsoft.com/office/drawing/2014/main" id="{7E4BA407-F8C6-094D-8557-1F6683969E3E}"/>
              </a:ext>
            </a:extLst>
          </p:cNvPr>
          <p:cNvPicPr>
            <a:picLocks noChangeAspect="1"/>
          </p:cNvPicPr>
          <p:nvPr/>
        </p:nvPicPr>
        <p:blipFill>
          <a:blip r:embed="rId5"/>
          <a:stretch>
            <a:fillRect/>
          </a:stretch>
        </p:blipFill>
        <p:spPr>
          <a:xfrm>
            <a:off x="5264767" y="2229960"/>
            <a:ext cx="3766500" cy="2946074"/>
          </a:xfrm>
          <a:prstGeom prst="rect">
            <a:avLst/>
          </a:prstGeom>
        </p:spPr>
      </p:pic>
      <p:pic>
        <p:nvPicPr>
          <p:cNvPr id="11" name="Picture 10">
            <a:extLst>
              <a:ext uri="{FF2B5EF4-FFF2-40B4-BE49-F238E27FC236}">
                <a16:creationId xmlns:a16="http://schemas.microsoft.com/office/drawing/2014/main" id="{E0D49AF5-8B58-A94A-93A6-A1AAC3F44CFD}"/>
              </a:ext>
            </a:extLst>
          </p:cNvPr>
          <p:cNvPicPr>
            <a:picLocks noChangeAspect="1"/>
          </p:cNvPicPr>
          <p:nvPr/>
        </p:nvPicPr>
        <p:blipFill>
          <a:blip r:embed="rId6"/>
          <a:stretch>
            <a:fillRect/>
          </a:stretch>
        </p:blipFill>
        <p:spPr>
          <a:xfrm>
            <a:off x="5594736" y="5831200"/>
            <a:ext cx="2489291" cy="760005"/>
          </a:xfrm>
          <a:prstGeom prst="rect">
            <a:avLst/>
          </a:prstGeom>
        </p:spPr>
      </p:pic>
      <p:pic>
        <p:nvPicPr>
          <p:cNvPr id="12" name="Picture 11">
            <a:extLst>
              <a:ext uri="{FF2B5EF4-FFF2-40B4-BE49-F238E27FC236}">
                <a16:creationId xmlns:a16="http://schemas.microsoft.com/office/drawing/2014/main" id="{4839535F-B281-6844-8B1D-808BEABC927D}"/>
              </a:ext>
            </a:extLst>
          </p:cNvPr>
          <p:cNvPicPr>
            <a:picLocks noChangeAspect="1"/>
          </p:cNvPicPr>
          <p:nvPr/>
        </p:nvPicPr>
        <p:blipFill>
          <a:blip r:embed="rId7"/>
          <a:stretch>
            <a:fillRect/>
          </a:stretch>
        </p:blipFill>
        <p:spPr>
          <a:xfrm>
            <a:off x="2733816" y="5849224"/>
            <a:ext cx="2216331" cy="723959"/>
          </a:xfrm>
          <a:prstGeom prst="rect">
            <a:avLst/>
          </a:prstGeom>
        </p:spPr>
      </p:pic>
      <p:pic>
        <p:nvPicPr>
          <p:cNvPr id="13" name="Picture 12">
            <a:extLst>
              <a:ext uri="{FF2B5EF4-FFF2-40B4-BE49-F238E27FC236}">
                <a16:creationId xmlns:a16="http://schemas.microsoft.com/office/drawing/2014/main" id="{615ED01D-94E4-D94C-855E-1E74CF566115}"/>
              </a:ext>
            </a:extLst>
          </p:cNvPr>
          <p:cNvPicPr>
            <a:picLocks noChangeAspect="1"/>
          </p:cNvPicPr>
          <p:nvPr/>
        </p:nvPicPr>
        <p:blipFill>
          <a:blip r:embed="rId8"/>
          <a:stretch>
            <a:fillRect/>
          </a:stretch>
        </p:blipFill>
        <p:spPr>
          <a:xfrm>
            <a:off x="309853" y="5839046"/>
            <a:ext cx="1994767" cy="744316"/>
          </a:xfrm>
          <a:prstGeom prst="rect">
            <a:avLst/>
          </a:prstGeom>
        </p:spPr>
      </p:pic>
      <p:sp>
        <p:nvSpPr>
          <p:cNvPr id="2" name="Rectangle 1">
            <a:extLst>
              <a:ext uri="{FF2B5EF4-FFF2-40B4-BE49-F238E27FC236}">
                <a16:creationId xmlns:a16="http://schemas.microsoft.com/office/drawing/2014/main" id="{69F5753E-40B6-D244-B02F-621310B80859}"/>
              </a:ext>
            </a:extLst>
          </p:cNvPr>
          <p:cNvSpPr/>
          <p:nvPr/>
        </p:nvSpPr>
        <p:spPr>
          <a:xfrm>
            <a:off x="244193" y="3367337"/>
            <a:ext cx="2512428" cy="26768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Previous accepted results</a:t>
            </a:r>
          </a:p>
        </p:txBody>
      </p:sp>
      <p:sp>
        <p:nvSpPr>
          <p:cNvPr id="14" name="Rectangle 13">
            <a:extLst>
              <a:ext uri="{FF2B5EF4-FFF2-40B4-BE49-F238E27FC236}">
                <a16:creationId xmlns:a16="http://schemas.microsoft.com/office/drawing/2014/main" id="{DBAFCE63-8447-A544-9B2A-6F976FC30F40}"/>
              </a:ext>
            </a:extLst>
          </p:cNvPr>
          <p:cNvSpPr/>
          <p:nvPr/>
        </p:nvSpPr>
        <p:spPr>
          <a:xfrm>
            <a:off x="221388" y="4779866"/>
            <a:ext cx="2512428" cy="267684"/>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Results from </a:t>
            </a:r>
            <a:r>
              <a:rPr lang="en-US" dirty="0" err="1">
                <a:solidFill>
                  <a:schemeClr val="tx1"/>
                </a:solidFill>
              </a:rPr>
              <a:t>cmake</a:t>
            </a:r>
            <a:r>
              <a:rPr lang="en-US" dirty="0">
                <a:solidFill>
                  <a:schemeClr val="tx1"/>
                </a:solidFill>
              </a:rPr>
              <a:t> test</a:t>
            </a:r>
          </a:p>
        </p:txBody>
      </p:sp>
    </p:spTree>
    <p:extLst>
      <p:ext uri="{BB962C8B-B14F-4D97-AF65-F5344CB8AC3E}">
        <p14:creationId xmlns:p14="http://schemas.microsoft.com/office/powerpoint/2010/main" val="104428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latin typeface="Aharoni" panose="02010803020104030203" pitchFamily="2" charset="-79"/>
                <a:cs typeface="Aharoni" panose="02010803020104030203" pitchFamily="2" charset="-79"/>
              </a:rPr>
              <a:t>Wishlist</a:t>
            </a:r>
            <a:r>
              <a:rPr lang="zh-CN" altLang="en-US" dirty="0">
                <a:latin typeface="Aharoni" panose="02010803020104030203" pitchFamily="2" charset="-79"/>
                <a:cs typeface="Aharoni" panose="02010803020104030203" pitchFamily="2" charset="-79"/>
              </a:rPr>
              <a:t> </a:t>
            </a:r>
            <a:r>
              <a:rPr lang="en-US" altLang="zh-CN" dirty="0">
                <a:latin typeface="Aharoni" panose="02010803020104030203" pitchFamily="2" charset="-79"/>
                <a:cs typeface="Aharoni" panose="02010803020104030203" pitchFamily="2" charset="-79"/>
              </a:rPr>
              <a:t>and</a:t>
            </a:r>
            <a:r>
              <a:rPr lang="zh-CN" altLang="en-US" dirty="0">
                <a:latin typeface="Aharoni" panose="02010803020104030203" pitchFamily="2" charset="-79"/>
                <a:cs typeface="Aharoni" panose="02010803020104030203" pitchFamily="2" charset="-79"/>
              </a:rPr>
              <a:t> </a:t>
            </a:r>
            <a:r>
              <a:rPr lang="en-US" altLang="zh-CN" dirty="0">
                <a:latin typeface="Aharoni" panose="02010803020104030203" pitchFamily="2" charset="-79"/>
                <a:cs typeface="Aharoni" panose="02010803020104030203" pitchFamily="2" charset="-79"/>
              </a:rPr>
              <a:t>next</a:t>
            </a:r>
            <a:r>
              <a:rPr lang="zh-CN" altLang="en-US" dirty="0">
                <a:latin typeface="Aharoni" panose="02010803020104030203" pitchFamily="2" charset="-79"/>
                <a:cs typeface="Aharoni" panose="02010803020104030203" pitchFamily="2" charset="-79"/>
              </a:rPr>
              <a:t> </a:t>
            </a:r>
            <a:r>
              <a:rPr lang="en-US" altLang="zh-CN" dirty="0">
                <a:latin typeface="Aharoni" panose="02010803020104030203" pitchFamily="2" charset="-79"/>
                <a:cs typeface="Aharoni" panose="02010803020104030203" pitchFamily="2" charset="-79"/>
              </a:rPr>
              <a:t>step</a:t>
            </a:r>
            <a:endParaRPr dirty="0">
              <a:latin typeface="Aharoni" panose="02010803020104030203" pitchFamily="2" charset="-79"/>
              <a:cs typeface="Aharoni" panose="02010803020104030203" pitchFamily="2" charset="-79"/>
            </a:endParaRPr>
          </a:p>
        </p:txBody>
      </p:sp>
      <p:sp>
        <p:nvSpPr>
          <p:cNvPr id="116" name="Google Shape;116;p7"/>
          <p:cNvSpPr txBox="1">
            <a:spLocks noGrp="1"/>
          </p:cNvSpPr>
          <p:nvPr>
            <p:ph type="body" idx="1"/>
          </p:nvPr>
        </p:nvSpPr>
        <p:spPr>
          <a:xfrm>
            <a:off x="457200" y="149527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b="1" dirty="0">
                <a:solidFill>
                  <a:srgbClr val="0432FF"/>
                </a:solidFill>
                <a:latin typeface="Century Gothic" panose="020B0502020202020204" pitchFamily="34" charset="0"/>
              </a:rPr>
              <a:t>What do you wish existed to make your life easier?</a:t>
            </a:r>
            <a:endParaRPr b="1" dirty="0">
              <a:solidFill>
                <a:srgbClr val="0432FF"/>
              </a:solidFill>
              <a:latin typeface="Century Gothic" panose="020B0502020202020204" pitchFamily="34" charset="0"/>
            </a:endParaRPr>
          </a:p>
          <a:p>
            <a:pPr marL="742950" lvl="1" indent="-285750" algn="l" rtl="0">
              <a:spcBef>
                <a:spcPts val="560"/>
              </a:spcBef>
              <a:spcAft>
                <a:spcPts val="0"/>
              </a:spcAft>
              <a:buClr>
                <a:schemeClr val="dk1"/>
              </a:buClr>
              <a:buSzPts val="2800"/>
              <a:buChar char="–"/>
            </a:pPr>
            <a:r>
              <a:rPr lang="en-US" dirty="0">
                <a:latin typeface="Century Gothic" panose="020B0502020202020204" pitchFamily="34" charset="0"/>
              </a:rPr>
              <a:t>Tools</a:t>
            </a:r>
            <a:endParaRPr dirty="0">
              <a:latin typeface="Century Gothic" panose="020B0502020202020204" pitchFamily="34" charset="0"/>
            </a:endParaRPr>
          </a:p>
          <a:p>
            <a:pPr marL="742950" lvl="1" indent="-285750">
              <a:spcBef>
                <a:spcPts val="560"/>
              </a:spcBef>
              <a:buSzPts val="2800"/>
            </a:pPr>
            <a:r>
              <a:rPr lang="en-US" dirty="0">
                <a:solidFill>
                  <a:schemeClr val="tx1"/>
                </a:solidFill>
                <a:latin typeface="Century Gothic" panose="020B0502020202020204" pitchFamily="34" charset="0"/>
              </a:rPr>
              <a:t>L</a:t>
            </a:r>
            <a:r>
              <a:rPr lang="en-US" dirty="0">
                <a:latin typeface="Century Gothic" panose="020B0502020202020204" pitchFamily="34" charset="0"/>
              </a:rPr>
              <a:t>anguage standards</a:t>
            </a:r>
            <a:endParaRPr dirty="0">
              <a:latin typeface="Century Gothic" panose="020B0502020202020204" pitchFamily="34" charset="0"/>
            </a:endParaRPr>
          </a:p>
          <a:p>
            <a:pPr marL="742950" lvl="1" indent="-285750" algn="l" rtl="0">
              <a:spcBef>
                <a:spcPts val="560"/>
              </a:spcBef>
              <a:spcAft>
                <a:spcPts val="0"/>
              </a:spcAft>
              <a:buClr>
                <a:schemeClr val="dk1"/>
              </a:buClr>
              <a:buSzPts val="2800"/>
              <a:buChar char="–"/>
            </a:pPr>
            <a:r>
              <a:rPr lang="en-US" dirty="0">
                <a:latin typeface="Century Gothic" panose="020B0502020202020204" pitchFamily="34" charset="0"/>
              </a:rPr>
              <a:t>Event</a:t>
            </a:r>
            <a:endParaRPr dirty="0">
              <a:latin typeface="Century Gothic" panose="020B0502020202020204" pitchFamily="34" charset="0"/>
            </a:endParaRPr>
          </a:p>
          <a:p>
            <a:pPr marL="742950" lvl="1" indent="-285750" algn="l" rtl="0">
              <a:spcBef>
                <a:spcPts val="560"/>
              </a:spcBef>
              <a:spcAft>
                <a:spcPts val="0"/>
              </a:spcAft>
              <a:buClr>
                <a:schemeClr val="dk1"/>
              </a:buClr>
              <a:buSzPts val="2800"/>
              <a:buChar char="–"/>
            </a:pPr>
            <a:r>
              <a:rPr lang="en-US" dirty="0">
                <a:latin typeface="Century Gothic" panose="020B0502020202020204" pitchFamily="34" charset="0"/>
              </a:rPr>
              <a:t>Systems</a:t>
            </a:r>
          </a:p>
          <a:p>
            <a:pPr marL="342900">
              <a:spcBef>
                <a:spcPts val="0"/>
              </a:spcBef>
              <a:buSzPts val="3200"/>
            </a:pPr>
            <a:r>
              <a:rPr lang="en-US" altLang="zh-CN" b="1" dirty="0">
                <a:solidFill>
                  <a:srgbClr val="0432FF"/>
                </a:solidFill>
                <a:latin typeface="Century Gothic" panose="020B0502020202020204" pitchFamily="34" charset="0"/>
              </a:rPr>
              <a:t>Go</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on</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the</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development</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of</a:t>
            </a:r>
            <a:r>
              <a:rPr lang="zh-CN" altLang="en-US" b="1" dirty="0">
                <a:solidFill>
                  <a:srgbClr val="0432FF"/>
                </a:solidFill>
                <a:latin typeface="Century Gothic" panose="020B0502020202020204" pitchFamily="34" charset="0"/>
              </a:rPr>
              <a:t> </a:t>
            </a:r>
            <a:r>
              <a:rPr lang="en-US" altLang="zh-CN" b="1" dirty="0" err="1">
                <a:solidFill>
                  <a:srgbClr val="0432FF"/>
                </a:solidFill>
                <a:latin typeface="Century Gothic" panose="020B0502020202020204" pitchFamily="34" charset="0"/>
              </a:rPr>
              <a:t>EcoSLIM</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to</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handle</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the</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continental</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US</a:t>
            </a:r>
            <a:r>
              <a:rPr lang="zh-CN" altLang="en-US" b="1" dirty="0">
                <a:solidFill>
                  <a:srgbClr val="0432FF"/>
                </a:solidFill>
                <a:latin typeface="Century Gothic" panose="020B0502020202020204" pitchFamily="34" charset="0"/>
              </a:rPr>
              <a:t> </a:t>
            </a:r>
            <a:r>
              <a:rPr lang="en-US" altLang="zh-CN" b="1" dirty="0">
                <a:solidFill>
                  <a:srgbClr val="0432FF"/>
                </a:solidFill>
                <a:latin typeface="Century Gothic" panose="020B0502020202020204" pitchFamily="34" charset="0"/>
              </a:rPr>
              <a:t>scale</a:t>
            </a:r>
            <a:endParaRPr b="1" dirty="0">
              <a:solidFill>
                <a:srgbClr val="0432FF"/>
              </a:solidFill>
              <a:latin typeface="Century Gothic" panose="020B0502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916F-56FB-ED4D-8FE8-370BB9E8F004}"/>
              </a:ext>
            </a:extLst>
          </p:cNvPr>
          <p:cNvSpPr>
            <a:spLocks noGrp="1"/>
          </p:cNvSpPr>
          <p:nvPr>
            <p:ph type="title"/>
          </p:nvPr>
        </p:nvSpPr>
        <p:spPr/>
        <p:txBody>
          <a:bodyPr/>
          <a:lstStyle/>
          <a:p>
            <a:r>
              <a:rPr lang="en-US" altLang="zh-CN" dirty="0">
                <a:latin typeface="Aharoni" panose="02010803020104030203" pitchFamily="2" charset="-79"/>
                <a:cs typeface="Aharoni" panose="02010803020104030203" pitchFamily="2" charset="-79"/>
              </a:rPr>
              <a:t>Acknowledgements</a:t>
            </a:r>
            <a:endParaRPr lang="en-US" dirty="0">
              <a:latin typeface="Aharoni" panose="02010803020104030203" pitchFamily="2" charset="-79"/>
              <a:cs typeface="Aharoni" panose="02010803020104030203" pitchFamily="2" charset="-79"/>
            </a:endParaRPr>
          </a:p>
        </p:txBody>
      </p:sp>
      <p:sp>
        <p:nvSpPr>
          <p:cNvPr id="3" name="Text Placeholder 2">
            <a:extLst>
              <a:ext uri="{FF2B5EF4-FFF2-40B4-BE49-F238E27FC236}">
                <a16:creationId xmlns:a16="http://schemas.microsoft.com/office/drawing/2014/main" id="{92408B87-5274-E04B-A92F-C7CC2F94CB8F}"/>
              </a:ext>
            </a:extLst>
          </p:cNvPr>
          <p:cNvSpPr>
            <a:spLocks noGrp="1"/>
          </p:cNvSpPr>
          <p:nvPr>
            <p:ph type="body" idx="1"/>
          </p:nvPr>
        </p:nvSpPr>
        <p:spPr/>
        <p:txBody>
          <a:bodyPr>
            <a:normAutofit/>
          </a:bodyPr>
          <a:lstStyle/>
          <a:p>
            <a:r>
              <a:rPr lang="en-US" altLang="zh-CN" sz="2800" dirty="0">
                <a:solidFill>
                  <a:srgbClr val="0432FF"/>
                </a:solidFill>
                <a:latin typeface="Century Gothic" panose="020B0502020202020204" pitchFamily="34" charset="0"/>
              </a:rPr>
              <a:t>Thanks</a:t>
            </a:r>
            <a:r>
              <a:rPr lang="zh-CN" altLang="en-US" sz="2800" dirty="0">
                <a:solidFill>
                  <a:srgbClr val="0432FF"/>
                </a:solidFill>
                <a:latin typeface="Century Gothic" panose="020B0502020202020204" pitchFamily="34" charset="0"/>
              </a:rPr>
              <a:t> </a:t>
            </a:r>
            <a:r>
              <a:rPr lang="en-US" altLang="zh-CN" sz="2800" dirty="0">
                <a:solidFill>
                  <a:srgbClr val="0432FF"/>
                </a:solidFill>
                <a:latin typeface="Century Gothic" panose="020B0502020202020204" pitchFamily="34" charset="0"/>
              </a:rPr>
              <a:t>to</a:t>
            </a:r>
            <a:r>
              <a:rPr lang="zh-CN" altLang="en-US" sz="2800" dirty="0">
                <a:solidFill>
                  <a:srgbClr val="0432FF"/>
                </a:solidFill>
                <a:latin typeface="Century Gothic" panose="020B0502020202020204" pitchFamily="34" charset="0"/>
              </a:rPr>
              <a:t> </a:t>
            </a:r>
            <a:r>
              <a:rPr lang="en-US" altLang="zh-CN" sz="2800" dirty="0">
                <a:solidFill>
                  <a:srgbClr val="FF0000"/>
                </a:solidFill>
                <a:latin typeface="Century Gothic" panose="020B0502020202020204" pitchFamily="34" charset="0"/>
              </a:rPr>
              <a:t>Julia</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and</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Gabe,</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and</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other</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organizers!</a:t>
            </a:r>
          </a:p>
          <a:p>
            <a:r>
              <a:rPr lang="en-US" altLang="zh-CN" sz="2800" dirty="0">
                <a:solidFill>
                  <a:srgbClr val="0432FF"/>
                </a:solidFill>
                <a:latin typeface="Century Gothic" panose="020B0502020202020204" pitchFamily="34" charset="0"/>
              </a:rPr>
              <a:t>Thanks</a:t>
            </a:r>
            <a:r>
              <a:rPr lang="zh-CN" altLang="en-US" sz="2800" dirty="0">
                <a:solidFill>
                  <a:srgbClr val="0432FF"/>
                </a:solidFill>
                <a:latin typeface="Century Gothic" panose="020B0502020202020204" pitchFamily="34" charset="0"/>
              </a:rPr>
              <a:t> </a:t>
            </a:r>
            <a:r>
              <a:rPr lang="en-US" altLang="zh-CN" sz="2800" dirty="0">
                <a:solidFill>
                  <a:srgbClr val="0432FF"/>
                </a:solidFill>
                <a:latin typeface="Century Gothic" panose="020B0502020202020204" pitchFamily="34" charset="0"/>
              </a:rPr>
              <a:t>to</a:t>
            </a:r>
            <a:r>
              <a:rPr lang="zh-CN" altLang="en-US" sz="2800" dirty="0">
                <a:solidFill>
                  <a:srgbClr val="0432FF"/>
                </a:solidFill>
                <a:latin typeface="Century Gothic" panose="020B0502020202020204" pitchFamily="34" charset="0"/>
              </a:rPr>
              <a:t> </a:t>
            </a:r>
            <a:r>
              <a:rPr lang="en-US" altLang="zh-CN" sz="2800" dirty="0">
                <a:solidFill>
                  <a:srgbClr val="FF0000"/>
                </a:solidFill>
                <a:latin typeface="Century Gothic" panose="020B0502020202020204" pitchFamily="34" charset="0"/>
              </a:rPr>
              <a:t>every</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awesome</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attendee!</a:t>
            </a:r>
            <a:endParaRPr lang="en-US" sz="2800" dirty="0">
              <a:solidFill>
                <a:srgbClr val="FF0000"/>
              </a:solidFill>
              <a:latin typeface="Century Gothic" panose="020B0502020202020204" pitchFamily="34" charset="0"/>
            </a:endParaRPr>
          </a:p>
          <a:p>
            <a:r>
              <a:rPr lang="en-US" altLang="zh-CN" sz="2800" dirty="0">
                <a:solidFill>
                  <a:srgbClr val="0432FF"/>
                </a:solidFill>
                <a:latin typeface="Century Gothic" panose="020B0502020202020204" pitchFamily="34" charset="0"/>
              </a:rPr>
              <a:t>Thanks</a:t>
            </a:r>
            <a:r>
              <a:rPr lang="zh-CN" altLang="en-US" sz="2800" dirty="0">
                <a:solidFill>
                  <a:srgbClr val="0432FF"/>
                </a:solidFill>
                <a:latin typeface="Century Gothic" panose="020B0502020202020204" pitchFamily="34" charset="0"/>
              </a:rPr>
              <a:t> </a:t>
            </a:r>
            <a:r>
              <a:rPr lang="en-US" altLang="zh-CN" sz="2800" dirty="0">
                <a:solidFill>
                  <a:srgbClr val="0432FF"/>
                </a:solidFill>
                <a:latin typeface="Century Gothic" panose="020B0502020202020204" pitchFamily="34" charset="0"/>
              </a:rPr>
              <a:t>to</a:t>
            </a:r>
            <a:r>
              <a:rPr lang="zh-CN" altLang="en-US" sz="2800" dirty="0">
                <a:solidFill>
                  <a:srgbClr val="0432FF"/>
                </a:solidFill>
                <a:latin typeface="Century Gothic" panose="020B0502020202020204" pitchFamily="34" charset="0"/>
              </a:rPr>
              <a:t> </a:t>
            </a:r>
            <a:r>
              <a:rPr lang="en-US" altLang="zh-CN" sz="2800" dirty="0">
                <a:solidFill>
                  <a:srgbClr val="FF0000"/>
                </a:solidFill>
                <a:latin typeface="Century Gothic" panose="020B0502020202020204" pitchFamily="34" charset="0"/>
              </a:rPr>
              <a:t>Carl</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and</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Troy!</a:t>
            </a:r>
          </a:p>
          <a:p>
            <a:r>
              <a:rPr lang="en-US" altLang="zh-CN" sz="2800" dirty="0">
                <a:solidFill>
                  <a:srgbClr val="0432FF"/>
                </a:solidFill>
                <a:latin typeface="Century Gothic" panose="020B0502020202020204" pitchFamily="34" charset="0"/>
              </a:rPr>
              <a:t>Thanks</a:t>
            </a:r>
            <a:r>
              <a:rPr lang="zh-CN" altLang="en-US" sz="2800" dirty="0">
                <a:solidFill>
                  <a:srgbClr val="0432FF"/>
                </a:solidFill>
                <a:latin typeface="Century Gothic" panose="020B0502020202020204" pitchFamily="34" charset="0"/>
              </a:rPr>
              <a:t> </a:t>
            </a:r>
            <a:r>
              <a:rPr lang="en-US" altLang="zh-CN" sz="2800" dirty="0">
                <a:solidFill>
                  <a:srgbClr val="0432FF"/>
                </a:solidFill>
                <a:latin typeface="Century Gothic" panose="020B0502020202020204" pitchFamily="34" charset="0"/>
              </a:rPr>
              <a:t>to</a:t>
            </a:r>
            <a:r>
              <a:rPr lang="zh-CN" altLang="en-US" sz="2800" dirty="0">
                <a:solidFill>
                  <a:srgbClr val="0432FF"/>
                </a:solidFill>
                <a:latin typeface="Century Gothic" panose="020B0502020202020204" pitchFamily="34" charset="0"/>
              </a:rPr>
              <a:t> </a:t>
            </a:r>
            <a:r>
              <a:rPr lang="en-US" altLang="zh-CN" sz="2800" dirty="0">
                <a:solidFill>
                  <a:srgbClr val="FF0000"/>
                </a:solidFill>
                <a:latin typeface="Century Gothic" panose="020B0502020202020204" pitchFamily="34" charset="0"/>
              </a:rPr>
              <a:t>our</a:t>
            </a:r>
            <a:r>
              <a:rPr lang="zh-CN" altLang="en-US" sz="2800" dirty="0">
                <a:solidFill>
                  <a:srgbClr val="FF0000"/>
                </a:solidFill>
                <a:latin typeface="Century Gothic" panose="020B0502020202020204" pitchFamily="34" charset="0"/>
              </a:rPr>
              <a:t> </a:t>
            </a:r>
            <a:r>
              <a:rPr lang="en-US" altLang="zh-CN" sz="2800" dirty="0">
                <a:solidFill>
                  <a:srgbClr val="FF0000"/>
                </a:solidFill>
                <a:latin typeface="Century Gothic" panose="020B0502020202020204" pitchFamily="34" charset="0"/>
              </a:rPr>
              <a:t>members!</a:t>
            </a:r>
          </a:p>
        </p:txBody>
      </p:sp>
    </p:spTree>
    <p:extLst>
      <p:ext uri="{BB962C8B-B14F-4D97-AF65-F5344CB8AC3E}">
        <p14:creationId xmlns:p14="http://schemas.microsoft.com/office/powerpoint/2010/main" val="2620391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547140" y="94758"/>
            <a:ext cx="8229600" cy="1143000"/>
          </a:xfrm>
          <a:prstGeom prst="rect">
            <a:avLst/>
          </a:prstGeom>
          <a:noFill/>
          <a:ln>
            <a:noFill/>
          </a:ln>
        </p:spPr>
        <p:txBody>
          <a:bodyPr spcFirstLastPara="1" wrap="square" lIns="91425" tIns="45700" rIns="91425" bIns="45700" anchor="ctr" anchorCtr="0">
            <a:normAutofit/>
          </a:bodyPr>
          <a:lstStyle/>
          <a:p>
            <a:pPr lvl="0" algn="l">
              <a:buSzPts val="4400"/>
            </a:pPr>
            <a:r>
              <a:rPr lang="zh-CN" altLang="en-US" dirty="0">
                <a:latin typeface="Aharoni" panose="02010803020104030203" pitchFamily="2" charset="-79"/>
                <a:cs typeface="Aharoni" panose="02010803020104030203" pitchFamily="2" charset="-79"/>
              </a:rPr>
              <a:t>      </a:t>
            </a:r>
            <a:r>
              <a:rPr lang="en-US" altLang="zh-CN" dirty="0" err="1">
                <a:latin typeface="Aharoni" panose="02010803020104030203" pitchFamily="2" charset="-79"/>
                <a:cs typeface="Aharoni" panose="02010803020104030203" pitchFamily="2" charset="-79"/>
              </a:rPr>
              <a:t>EcoSLIM</a:t>
            </a:r>
            <a:endParaRPr dirty="0">
              <a:latin typeface="Aharoni" panose="02010803020104030203" pitchFamily="2" charset="-79"/>
              <a:cs typeface="Aharoni" panose="02010803020104030203" pitchFamily="2" charset="-79"/>
            </a:endParaRPr>
          </a:p>
        </p:txBody>
      </p:sp>
      <p:sp>
        <p:nvSpPr>
          <p:cNvPr id="98" name="Google Shape;98;p4"/>
          <p:cNvSpPr txBox="1">
            <a:spLocks noGrp="1"/>
          </p:cNvSpPr>
          <p:nvPr>
            <p:ph type="body" idx="1"/>
          </p:nvPr>
        </p:nvSpPr>
        <p:spPr>
          <a:xfrm>
            <a:off x="457200" y="1674977"/>
            <a:ext cx="8229600" cy="478328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ct val="100000"/>
              <a:buFont typeface="Wingdings" pitchFamily="2" charset="2"/>
              <a:buChar char="Ø"/>
            </a:pPr>
            <a:r>
              <a:rPr lang="en-US" sz="2000" dirty="0">
                <a:solidFill>
                  <a:srgbClr val="0432FF"/>
                </a:solidFill>
                <a:latin typeface="Century Gothic" panose="020B0502020202020204" pitchFamily="34" charset="0"/>
              </a:rPr>
              <a:t>What was your goal coming here?</a:t>
            </a:r>
          </a:p>
          <a:p>
            <a:pPr marL="342900" lvl="0" algn="l" rtl="0">
              <a:spcBef>
                <a:spcPts val="0"/>
              </a:spcBef>
              <a:spcAft>
                <a:spcPts val="0"/>
              </a:spcAft>
              <a:buClr>
                <a:schemeClr val="dk1"/>
              </a:buClr>
              <a:buSzPts val="3200"/>
              <a:buFont typeface="Wingdings" pitchFamily="2" charset="2"/>
              <a:buChar char="Ø"/>
            </a:pPr>
            <a:endParaRPr lang="en-US" sz="2000" dirty="0">
              <a:solidFill>
                <a:srgbClr val="0432FF"/>
              </a:solidFill>
              <a:latin typeface="Century Gothic" panose="020B0502020202020204" pitchFamily="34" charset="0"/>
            </a:endParaRPr>
          </a:p>
          <a:p>
            <a:pPr marL="342900" lvl="0" algn="l" rtl="0">
              <a:spcBef>
                <a:spcPts val="0"/>
              </a:spcBef>
              <a:spcAft>
                <a:spcPts val="0"/>
              </a:spcAft>
              <a:buClr>
                <a:schemeClr val="dk1"/>
              </a:buClr>
              <a:buSzPts val="3200"/>
              <a:buFont typeface="Wingdings" pitchFamily="2" charset="2"/>
              <a:buChar char="Ø"/>
            </a:pPr>
            <a:endParaRPr lang="en-US" sz="2000" dirty="0">
              <a:solidFill>
                <a:srgbClr val="0432FF"/>
              </a:solidFill>
              <a:latin typeface="Century Gothic" panose="020B0502020202020204" pitchFamily="34" charset="0"/>
            </a:endParaRPr>
          </a:p>
          <a:p>
            <a:pPr marL="342900" lvl="0" algn="l" rtl="0">
              <a:spcBef>
                <a:spcPts val="0"/>
              </a:spcBef>
              <a:spcAft>
                <a:spcPts val="0"/>
              </a:spcAft>
              <a:buClr>
                <a:schemeClr val="dk1"/>
              </a:buClr>
              <a:buSzPts val="3200"/>
              <a:buFont typeface="Wingdings" pitchFamily="2" charset="2"/>
              <a:buChar char="Ø"/>
            </a:pPr>
            <a:endParaRPr lang="en-US" sz="2000" dirty="0">
              <a:solidFill>
                <a:srgbClr val="0432FF"/>
              </a:solidFill>
              <a:latin typeface="Century Gothic" panose="020B0502020202020204" pitchFamily="34" charset="0"/>
            </a:endParaRPr>
          </a:p>
          <a:p>
            <a:pPr marL="342900" lvl="0" algn="l" rtl="0">
              <a:spcBef>
                <a:spcPts val="0"/>
              </a:spcBef>
              <a:spcAft>
                <a:spcPts val="0"/>
              </a:spcAft>
              <a:buClr>
                <a:schemeClr val="dk1"/>
              </a:buClr>
              <a:buSzPts val="3200"/>
              <a:buFont typeface="Wingdings" pitchFamily="2" charset="2"/>
              <a:buChar char="Ø"/>
            </a:pPr>
            <a:endParaRPr lang="en-US" sz="2000" dirty="0">
              <a:solidFill>
                <a:srgbClr val="0432FF"/>
              </a:solidFill>
              <a:latin typeface="Century Gothic" panose="020B0502020202020204" pitchFamily="34" charset="0"/>
            </a:endParaRPr>
          </a:p>
          <a:p>
            <a:pPr marL="342900" lvl="0" algn="l" rtl="0">
              <a:spcBef>
                <a:spcPts val="0"/>
              </a:spcBef>
              <a:spcAft>
                <a:spcPts val="0"/>
              </a:spcAft>
              <a:buClr>
                <a:schemeClr val="dk1"/>
              </a:buClr>
              <a:buSzPts val="3200"/>
              <a:buFont typeface="Wingdings" pitchFamily="2" charset="2"/>
              <a:buChar char="Ø"/>
            </a:pPr>
            <a:endParaRPr lang="en-US" sz="2000" dirty="0">
              <a:solidFill>
                <a:srgbClr val="0432FF"/>
              </a:solidFill>
              <a:latin typeface="Century Gothic" panose="020B0502020202020204" pitchFamily="34" charset="0"/>
            </a:endParaRPr>
          </a:p>
          <a:p>
            <a:pPr marL="342900" lvl="0" algn="l" rtl="0">
              <a:spcBef>
                <a:spcPts val="0"/>
              </a:spcBef>
              <a:spcAft>
                <a:spcPts val="0"/>
              </a:spcAft>
              <a:buClr>
                <a:schemeClr val="dk1"/>
              </a:buClr>
              <a:buSzPts val="3200"/>
              <a:buFont typeface="Wingdings" pitchFamily="2" charset="2"/>
              <a:buChar char="Ø"/>
            </a:pPr>
            <a:endParaRPr sz="2000" dirty="0">
              <a:solidFill>
                <a:srgbClr val="0432FF"/>
              </a:solidFill>
              <a:latin typeface="Century Gothic" panose="020B0502020202020204" pitchFamily="34" charset="0"/>
            </a:endParaRPr>
          </a:p>
          <a:p>
            <a:pPr marL="342900">
              <a:spcBef>
                <a:spcPts val="700"/>
              </a:spcBef>
              <a:buSzPct val="100000"/>
              <a:buFont typeface="Wingdings" pitchFamily="2" charset="2"/>
              <a:buChar char="Ø"/>
            </a:pPr>
            <a:r>
              <a:rPr lang="en-US" altLang="zh-CN" sz="2000" dirty="0">
                <a:solidFill>
                  <a:srgbClr val="0432FF"/>
                </a:solidFill>
                <a:latin typeface="Century Gothic" panose="020B0502020202020204" pitchFamily="34" charset="0"/>
              </a:rPr>
              <a:t>I</a:t>
            </a:r>
            <a:r>
              <a:rPr lang="en-US" sz="2000" dirty="0">
                <a:solidFill>
                  <a:srgbClr val="0432FF"/>
                </a:solidFill>
                <a:latin typeface="Century Gothic" panose="020B0502020202020204" pitchFamily="34" charset="0"/>
              </a:rPr>
              <a:t>nitial strategy? How did this strategy change?</a:t>
            </a:r>
          </a:p>
          <a:p>
            <a:pPr marL="342900" lvl="0" indent="-342900" algn="l" rtl="0">
              <a:spcBef>
                <a:spcPts val="640"/>
              </a:spcBef>
              <a:spcAft>
                <a:spcPts val="0"/>
              </a:spcAft>
              <a:buClr>
                <a:schemeClr val="dk1"/>
              </a:buClr>
              <a:buSzPct val="100000"/>
              <a:buFont typeface="Wingdings" pitchFamily="2" charset="2"/>
              <a:buChar char="Ø"/>
            </a:pPr>
            <a:endParaRPr lang="en-US" sz="2000" dirty="0">
              <a:solidFill>
                <a:srgbClr val="0432FF"/>
              </a:solidFill>
              <a:latin typeface="Century Gothic" panose="020B0502020202020204" pitchFamily="34" charset="0"/>
            </a:endParaRPr>
          </a:p>
          <a:p>
            <a:pPr marL="342900" lvl="0" indent="-342900" algn="l" rtl="0">
              <a:spcBef>
                <a:spcPts val="640"/>
              </a:spcBef>
              <a:spcAft>
                <a:spcPts val="0"/>
              </a:spcAft>
              <a:buClr>
                <a:schemeClr val="dk1"/>
              </a:buClr>
              <a:buSzPts val="3200"/>
              <a:buFont typeface="Wingdings" pitchFamily="2" charset="2"/>
              <a:buChar char="Ø"/>
            </a:pPr>
            <a:endParaRPr lang="en-US" sz="2000" dirty="0">
              <a:solidFill>
                <a:srgbClr val="0432FF"/>
              </a:solidFill>
              <a:latin typeface="Century Gothic" panose="020B0502020202020204" pitchFamily="34" charset="0"/>
            </a:endParaRPr>
          </a:p>
          <a:p>
            <a:pPr marL="342900" lvl="0" indent="-342900" algn="l" rtl="0">
              <a:spcBef>
                <a:spcPts val="640"/>
              </a:spcBef>
              <a:spcAft>
                <a:spcPts val="0"/>
              </a:spcAft>
              <a:buClr>
                <a:schemeClr val="dk1"/>
              </a:buClr>
              <a:buSzPts val="3200"/>
              <a:buFont typeface="Wingdings" pitchFamily="2" charset="2"/>
              <a:buChar char="Ø"/>
            </a:pPr>
            <a:endParaRPr lang="en-US" sz="2000" dirty="0">
              <a:solidFill>
                <a:srgbClr val="0432FF"/>
              </a:solidFill>
              <a:latin typeface="Century Gothic" panose="020B0502020202020204" pitchFamily="34" charset="0"/>
            </a:endParaRPr>
          </a:p>
          <a:p>
            <a:pPr marL="342900" lvl="0" indent="-342900" algn="l" rtl="0">
              <a:spcBef>
                <a:spcPts val="640"/>
              </a:spcBef>
              <a:spcAft>
                <a:spcPts val="0"/>
              </a:spcAft>
              <a:buClr>
                <a:schemeClr val="dk1"/>
              </a:buClr>
              <a:buSzPts val="3200"/>
              <a:buFont typeface="Wingdings" pitchFamily="2" charset="2"/>
              <a:buChar char="Ø"/>
            </a:pPr>
            <a:endParaRPr sz="2000" dirty="0">
              <a:solidFill>
                <a:srgbClr val="0432FF"/>
              </a:solidFill>
              <a:latin typeface="Century Gothic" panose="020B0502020202020204" pitchFamily="34" charset="0"/>
            </a:endParaRPr>
          </a:p>
        </p:txBody>
      </p:sp>
      <p:pic>
        <p:nvPicPr>
          <p:cNvPr id="4" name="Picture 3">
            <a:extLst>
              <a:ext uri="{FF2B5EF4-FFF2-40B4-BE49-F238E27FC236}">
                <a16:creationId xmlns:a16="http://schemas.microsoft.com/office/drawing/2014/main" id="{0A056631-A1D5-F94E-9B1C-7BEB05CEAF9F}"/>
              </a:ext>
            </a:extLst>
          </p:cNvPr>
          <p:cNvPicPr>
            <a:picLocks noChangeAspect="1"/>
          </p:cNvPicPr>
          <p:nvPr/>
        </p:nvPicPr>
        <p:blipFill rotWithShape="1">
          <a:blip r:embed="rId3"/>
          <a:srcRect l="10296" b="-126"/>
          <a:stretch/>
        </p:blipFill>
        <p:spPr>
          <a:xfrm>
            <a:off x="5139015" y="199562"/>
            <a:ext cx="3857242" cy="1594587"/>
          </a:xfrm>
          <a:prstGeom prst="rect">
            <a:avLst/>
          </a:prstGeom>
        </p:spPr>
      </p:pic>
      <p:pic>
        <p:nvPicPr>
          <p:cNvPr id="5" name="Picture 4">
            <a:extLst>
              <a:ext uri="{FF2B5EF4-FFF2-40B4-BE49-F238E27FC236}">
                <a16:creationId xmlns:a16="http://schemas.microsoft.com/office/drawing/2014/main" id="{6A67B9E4-6BB4-D644-B704-27BB1EC481AE}"/>
              </a:ext>
            </a:extLst>
          </p:cNvPr>
          <p:cNvPicPr>
            <a:picLocks noChangeAspect="1"/>
          </p:cNvPicPr>
          <p:nvPr/>
        </p:nvPicPr>
        <p:blipFill>
          <a:blip r:embed="rId4"/>
          <a:stretch>
            <a:fillRect/>
          </a:stretch>
        </p:blipFill>
        <p:spPr>
          <a:xfrm>
            <a:off x="2727781" y="2032169"/>
            <a:ext cx="1181100" cy="1962150"/>
          </a:xfrm>
          <a:prstGeom prst="rect">
            <a:avLst/>
          </a:prstGeom>
        </p:spPr>
      </p:pic>
      <p:pic>
        <p:nvPicPr>
          <p:cNvPr id="6" name="Picture 5" descr="Diagram, map&#10;&#10;Description automatically generated">
            <a:extLst>
              <a:ext uri="{FF2B5EF4-FFF2-40B4-BE49-F238E27FC236}">
                <a16:creationId xmlns:a16="http://schemas.microsoft.com/office/drawing/2014/main" id="{672A7886-DF2D-C44C-ACE5-C68312B2E0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368" y="2032169"/>
            <a:ext cx="1714500" cy="1866900"/>
          </a:xfrm>
          <a:prstGeom prst="rect">
            <a:avLst/>
          </a:prstGeom>
        </p:spPr>
      </p:pic>
      <p:pic>
        <p:nvPicPr>
          <p:cNvPr id="7" name="Picture 2" descr="Map&#10;&#10;Description automatically generated">
            <a:extLst>
              <a:ext uri="{FF2B5EF4-FFF2-40B4-BE49-F238E27FC236}">
                <a16:creationId xmlns:a16="http://schemas.microsoft.com/office/drawing/2014/main" id="{83B764FE-2387-B94D-8C6F-F415C0D1A072}"/>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5478961" y="2197269"/>
            <a:ext cx="2692400" cy="153670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AE293B43-01EB-E44D-8B3C-883E5CFB01FD}"/>
              </a:ext>
            </a:extLst>
          </p:cNvPr>
          <p:cNvSpPr/>
          <p:nvPr/>
        </p:nvSpPr>
        <p:spPr>
          <a:xfrm>
            <a:off x="4339937" y="2753247"/>
            <a:ext cx="581891" cy="2723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pic>
        <p:nvPicPr>
          <p:cNvPr id="3" name="Picture 2">
            <a:extLst>
              <a:ext uri="{FF2B5EF4-FFF2-40B4-BE49-F238E27FC236}">
                <a16:creationId xmlns:a16="http://schemas.microsoft.com/office/drawing/2014/main" id="{67F2BDDE-574D-C746-9D14-4F9CBCE19A99}"/>
              </a:ext>
            </a:extLst>
          </p:cNvPr>
          <p:cNvPicPr>
            <a:picLocks noChangeAspect="1"/>
          </p:cNvPicPr>
          <p:nvPr/>
        </p:nvPicPr>
        <p:blipFill>
          <a:blip r:embed="rId8"/>
          <a:stretch>
            <a:fillRect/>
          </a:stretch>
        </p:blipFill>
        <p:spPr>
          <a:xfrm>
            <a:off x="2915971" y="4305791"/>
            <a:ext cx="2051050" cy="2470150"/>
          </a:xfrm>
          <a:prstGeom prst="rect">
            <a:avLst/>
          </a:prstGeom>
        </p:spPr>
      </p:pic>
      <p:pic>
        <p:nvPicPr>
          <p:cNvPr id="10" name="Picture 9">
            <a:extLst>
              <a:ext uri="{FF2B5EF4-FFF2-40B4-BE49-F238E27FC236}">
                <a16:creationId xmlns:a16="http://schemas.microsoft.com/office/drawing/2014/main" id="{23581BB1-40A2-F648-AFF7-EB407797B774}"/>
              </a:ext>
            </a:extLst>
          </p:cNvPr>
          <p:cNvPicPr>
            <a:picLocks noChangeAspect="1"/>
          </p:cNvPicPr>
          <p:nvPr/>
        </p:nvPicPr>
        <p:blipFill>
          <a:blip r:embed="rId9"/>
          <a:stretch>
            <a:fillRect/>
          </a:stretch>
        </p:blipFill>
        <p:spPr>
          <a:xfrm>
            <a:off x="6358915" y="4446126"/>
            <a:ext cx="1915160" cy="2219960"/>
          </a:xfrm>
          <a:prstGeom prst="rect">
            <a:avLst/>
          </a:prstGeom>
        </p:spPr>
      </p:pic>
      <p:sp>
        <p:nvSpPr>
          <p:cNvPr id="11" name="Right Arrow 10">
            <a:extLst>
              <a:ext uri="{FF2B5EF4-FFF2-40B4-BE49-F238E27FC236}">
                <a16:creationId xmlns:a16="http://schemas.microsoft.com/office/drawing/2014/main" id="{6D9B0021-DAF5-6F49-A43F-81B0AE4407B4}"/>
              </a:ext>
            </a:extLst>
          </p:cNvPr>
          <p:cNvSpPr/>
          <p:nvPr/>
        </p:nvSpPr>
        <p:spPr>
          <a:xfrm>
            <a:off x="5338079" y="5403361"/>
            <a:ext cx="581891" cy="2723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
        <p:nvSpPr>
          <p:cNvPr id="8" name="TextBox 7">
            <a:extLst>
              <a:ext uri="{FF2B5EF4-FFF2-40B4-BE49-F238E27FC236}">
                <a16:creationId xmlns:a16="http://schemas.microsoft.com/office/drawing/2014/main" id="{FADE992B-311E-EE4F-9FAB-F7A4ABF0CD3F}"/>
              </a:ext>
            </a:extLst>
          </p:cNvPr>
          <p:cNvSpPr txBox="1"/>
          <p:nvPr/>
        </p:nvSpPr>
        <p:spPr>
          <a:xfrm>
            <a:off x="6368207" y="6100508"/>
            <a:ext cx="1104284" cy="307777"/>
          </a:xfrm>
          <a:prstGeom prst="rect">
            <a:avLst/>
          </a:prstGeom>
          <a:noFill/>
          <a:ln>
            <a:noFill/>
          </a:ln>
        </p:spPr>
        <p:txBody>
          <a:bodyPr wrap="square" rtlCol="0">
            <a:spAutoFit/>
          </a:bodyPr>
          <a:lstStyle/>
          <a:p>
            <a:r>
              <a:rPr lang="en-US" altLang="zh-CN" dirty="0">
                <a:ln>
                  <a:solidFill>
                    <a:srgbClr val="0432FF"/>
                  </a:solidFill>
                </a:ln>
                <a:latin typeface="Century Gothic" panose="020B0502020202020204" pitchFamily="34" charset="0"/>
              </a:rPr>
              <a:t>GPU0</a:t>
            </a:r>
            <a:endParaRPr lang="en-US" dirty="0">
              <a:ln>
                <a:solidFill>
                  <a:srgbClr val="0432FF"/>
                </a:solidFill>
              </a:ln>
              <a:latin typeface="Century Gothic" panose="020B0502020202020204" pitchFamily="34" charset="0"/>
            </a:endParaRPr>
          </a:p>
        </p:txBody>
      </p:sp>
      <p:sp>
        <p:nvSpPr>
          <p:cNvPr id="13" name="TextBox 12">
            <a:extLst>
              <a:ext uri="{FF2B5EF4-FFF2-40B4-BE49-F238E27FC236}">
                <a16:creationId xmlns:a16="http://schemas.microsoft.com/office/drawing/2014/main" id="{58E30559-9ECF-014B-9356-19563319AFA0}"/>
              </a:ext>
            </a:extLst>
          </p:cNvPr>
          <p:cNvSpPr txBox="1"/>
          <p:nvPr/>
        </p:nvSpPr>
        <p:spPr>
          <a:xfrm>
            <a:off x="7667100" y="4634449"/>
            <a:ext cx="1104284" cy="307777"/>
          </a:xfrm>
          <a:prstGeom prst="rect">
            <a:avLst/>
          </a:prstGeom>
          <a:noFill/>
          <a:ln>
            <a:noFill/>
          </a:ln>
        </p:spPr>
        <p:txBody>
          <a:bodyPr wrap="square" rtlCol="0">
            <a:spAutoFit/>
          </a:bodyPr>
          <a:lstStyle/>
          <a:p>
            <a:r>
              <a:rPr lang="en-US" altLang="zh-CN" dirty="0">
                <a:ln>
                  <a:solidFill>
                    <a:srgbClr val="0432FF"/>
                  </a:solidFill>
                </a:ln>
                <a:latin typeface="Century Gothic" panose="020B0502020202020204" pitchFamily="34" charset="0"/>
              </a:rPr>
              <a:t>GPU8</a:t>
            </a:r>
            <a:endParaRPr lang="en-US" dirty="0">
              <a:ln>
                <a:solidFill>
                  <a:srgbClr val="0432FF"/>
                </a:solidFill>
              </a:ln>
              <a:latin typeface="Century Gothic" panose="020B0502020202020204" pitchFamily="34" charset="0"/>
            </a:endParaRPr>
          </a:p>
        </p:txBody>
      </p:sp>
      <p:sp>
        <p:nvSpPr>
          <p:cNvPr id="14" name="TextBox 13">
            <a:extLst>
              <a:ext uri="{FF2B5EF4-FFF2-40B4-BE49-F238E27FC236}">
                <a16:creationId xmlns:a16="http://schemas.microsoft.com/office/drawing/2014/main" id="{AE708132-7C75-D542-A96D-0E00CCA0E057}"/>
              </a:ext>
            </a:extLst>
          </p:cNvPr>
          <p:cNvSpPr txBox="1"/>
          <p:nvPr/>
        </p:nvSpPr>
        <p:spPr>
          <a:xfrm>
            <a:off x="592196" y="5292966"/>
            <a:ext cx="2545638" cy="523220"/>
          </a:xfrm>
          <a:prstGeom prst="rect">
            <a:avLst/>
          </a:prstGeom>
          <a:noFill/>
          <a:ln>
            <a:noFill/>
          </a:ln>
        </p:spPr>
        <p:txBody>
          <a:bodyPr wrap="square" rtlCol="0">
            <a:spAutoFit/>
          </a:bodyPr>
          <a:lstStyle/>
          <a:p>
            <a:r>
              <a:rPr lang="en-US" altLang="zh-CN" sz="1600" b="1" dirty="0">
                <a:ln>
                  <a:solidFill>
                    <a:srgbClr val="0432FF"/>
                  </a:solidFill>
                </a:ln>
                <a:solidFill>
                  <a:srgbClr val="0432FF"/>
                </a:solidFill>
                <a:latin typeface="Century Gothic" panose="020B0502020202020204" pitchFamily="34" charset="0"/>
              </a:rPr>
              <a:t>Multi-GPU</a:t>
            </a:r>
            <a:r>
              <a:rPr lang="zh-CN" altLang="en-US" sz="1600" b="1" dirty="0">
                <a:ln>
                  <a:solidFill>
                    <a:srgbClr val="0432FF"/>
                  </a:solidFill>
                </a:ln>
                <a:solidFill>
                  <a:srgbClr val="0432FF"/>
                </a:solidFill>
                <a:latin typeface="Century Gothic" panose="020B0502020202020204" pitchFamily="34" charset="0"/>
              </a:rPr>
              <a:t> </a:t>
            </a:r>
            <a:r>
              <a:rPr lang="en-US" altLang="zh-CN" sz="1600" b="1" dirty="0">
                <a:ln>
                  <a:solidFill>
                    <a:srgbClr val="0432FF"/>
                  </a:solidFill>
                </a:ln>
                <a:solidFill>
                  <a:srgbClr val="0432FF"/>
                </a:solidFill>
                <a:latin typeface="Century Gothic" panose="020B0502020202020204" pitchFamily="34" charset="0"/>
              </a:rPr>
              <a:t>with</a:t>
            </a:r>
            <a:r>
              <a:rPr lang="zh-CN" altLang="en-US" sz="1600" b="1" dirty="0">
                <a:ln>
                  <a:solidFill>
                    <a:srgbClr val="0432FF"/>
                  </a:solidFill>
                </a:ln>
                <a:solidFill>
                  <a:srgbClr val="0432FF"/>
                </a:solidFill>
                <a:latin typeface="Century Gothic" panose="020B0502020202020204" pitchFamily="34" charset="0"/>
              </a:rPr>
              <a:t> </a:t>
            </a:r>
            <a:r>
              <a:rPr lang="en-US" altLang="zh-CN" sz="1600" b="1" dirty="0">
                <a:ln>
                  <a:solidFill>
                    <a:srgbClr val="0432FF"/>
                  </a:solidFill>
                </a:ln>
                <a:solidFill>
                  <a:srgbClr val="0432FF"/>
                </a:solidFill>
                <a:latin typeface="Century Gothic" panose="020B0502020202020204" pitchFamily="34" charset="0"/>
              </a:rPr>
              <a:t>MPI</a:t>
            </a:r>
          </a:p>
          <a:p>
            <a:r>
              <a:rPr lang="en-US" altLang="zh-CN" sz="1200" b="1" dirty="0">
                <a:ln>
                  <a:solidFill>
                    <a:srgbClr val="FF0000"/>
                  </a:solidFill>
                </a:ln>
                <a:solidFill>
                  <a:srgbClr val="FF0000"/>
                </a:solidFill>
                <a:latin typeface="Century Gothic" panose="020B0502020202020204" pitchFamily="34" charset="0"/>
              </a:rPr>
              <a:t>Fortran/CUDA-Fortran</a:t>
            </a:r>
            <a:endParaRPr lang="en-US" sz="1200" b="1" dirty="0">
              <a:ln>
                <a:solidFill>
                  <a:srgbClr val="FF0000"/>
                </a:solidFill>
              </a:ln>
              <a:solidFill>
                <a:srgbClr val="FF0000"/>
              </a:solidFill>
              <a:latin typeface="Century Gothic" panose="020B0502020202020204" pitchFamily="34" charset="0"/>
            </a:endParaRPr>
          </a:p>
        </p:txBody>
      </p:sp>
      <p:sp>
        <p:nvSpPr>
          <p:cNvPr id="15" name="TextBox 14">
            <a:extLst>
              <a:ext uri="{FF2B5EF4-FFF2-40B4-BE49-F238E27FC236}">
                <a16:creationId xmlns:a16="http://schemas.microsoft.com/office/drawing/2014/main" id="{5A643166-A27B-B943-ADE3-8E5BB1A09D42}"/>
              </a:ext>
            </a:extLst>
          </p:cNvPr>
          <p:cNvSpPr txBox="1"/>
          <p:nvPr/>
        </p:nvSpPr>
        <p:spPr>
          <a:xfrm>
            <a:off x="70669" y="1055258"/>
            <a:ext cx="5202434" cy="584775"/>
          </a:xfrm>
          <a:prstGeom prst="rect">
            <a:avLst/>
          </a:prstGeom>
          <a:noFill/>
          <a:ln>
            <a:noFill/>
          </a:ln>
        </p:spPr>
        <p:txBody>
          <a:bodyPr wrap="square" rtlCol="0">
            <a:spAutoFit/>
          </a:bodyPr>
          <a:lstStyle/>
          <a:p>
            <a:pPr algn="ctr"/>
            <a:r>
              <a:rPr lang="en-US" altLang="zh-CN" sz="1600" dirty="0">
                <a:ln>
                  <a:solidFill>
                    <a:srgbClr val="FF0000"/>
                  </a:solidFill>
                </a:ln>
                <a:solidFill>
                  <a:srgbClr val="FF0000"/>
                </a:solidFill>
                <a:latin typeface="Century Gothic" panose="020B0502020202020204" pitchFamily="34" charset="0"/>
              </a:rPr>
              <a:t>A</a:t>
            </a:r>
            <a:r>
              <a:rPr lang="zh-CN" altLang="en-US" sz="1600" dirty="0">
                <a:ln>
                  <a:solidFill>
                    <a:srgbClr val="FF0000"/>
                  </a:solidFill>
                </a:ln>
                <a:solidFill>
                  <a:srgbClr val="FF0000"/>
                </a:solidFill>
                <a:latin typeface="Century Gothic" panose="020B0502020202020204" pitchFamily="34" charset="0"/>
              </a:rPr>
              <a:t> </a:t>
            </a:r>
            <a:r>
              <a:rPr lang="en-US" altLang="zh-CN" sz="1600" dirty="0" err="1">
                <a:ln>
                  <a:solidFill>
                    <a:srgbClr val="FF0000"/>
                  </a:solidFill>
                </a:ln>
                <a:solidFill>
                  <a:srgbClr val="FF0000"/>
                </a:solidFill>
                <a:latin typeface="Century Gothic" panose="020B0502020202020204" pitchFamily="34" charset="0"/>
              </a:rPr>
              <a:t>Lagrangian</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particle</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tracking</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code</a:t>
            </a:r>
            <a:r>
              <a:rPr lang="zh-CN" altLang="en-US" sz="1600" dirty="0">
                <a:ln>
                  <a:solidFill>
                    <a:srgbClr val="FF0000"/>
                  </a:solidFill>
                </a:ln>
                <a:solidFill>
                  <a:srgbClr val="FF0000"/>
                </a:solidFill>
                <a:latin typeface="Century Gothic" panose="020B0502020202020204" pitchFamily="34" charset="0"/>
              </a:rPr>
              <a:t> </a:t>
            </a:r>
            <a:endParaRPr lang="en-US" altLang="zh-CN" sz="1600" dirty="0">
              <a:ln>
                <a:solidFill>
                  <a:srgbClr val="FF0000"/>
                </a:solidFill>
              </a:ln>
              <a:solidFill>
                <a:srgbClr val="FF0000"/>
              </a:solidFill>
              <a:latin typeface="Century Gothic" panose="020B0502020202020204" pitchFamily="34" charset="0"/>
            </a:endParaRPr>
          </a:p>
          <a:p>
            <a:pPr algn="ctr"/>
            <a:r>
              <a:rPr lang="en-US" altLang="zh-CN" sz="1600" dirty="0">
                <a:ln>
                  <a:solidFill>
                    <a:srgbClr val="FF0000"/>
                  </a:solidFill>
                </a:ln>
                <a:solidFill>
                  <a:srgbClr val="FF0000"/>
                </a:solidFill>
                <a:latin typeface="Century Gothic" panose="020B0502020202020204" pitchFamily="34" charset="0"/>
              </a:rPr>
              <a:t>calculating</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water</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ages</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and</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source</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water</a:t>
            </a:r>
            <a:r>
              <a:rPr lang="zh-CN" altLang="en-US" sz="1600" dirty="0">
                <a:ln>
                  <a:solidFill>
                    <a:srgbClr val="FF0000"/>
                  </a:solidFill>
                </a:ln>
                <a:solidFill>
                  <a:srgbClr val="FF0000"/>
                </a:solidFill>
                <a:latin typeface="Century Gothic" panose="020B0502020202020204" pitchFamily="34" charset="0"/>
              </a:rPr>
              <a:t> </a:t>
            </a:r>
            <a:r>
              <a:rPr lang="en-US" altLang="zh-CN" sz="1600" dirty="0">
                <a:ln>
                  <a:solidFill>
                    <a:srgbClr val="FF0000"/>
                  </a:solidFill>
                </a:ln>
                <a:solidFill>
                  <a:srgbClr val="FF0000"/>
                </a:solidFill>
                <a:latin typeface="Century Gothic" panose="020B0502020202020204" pitchFamily="34" charset="0"/>
              </a:rPr>
              <a:t>mixing</a:t>
            </a:r>
            <a:endParaRPr lang="en-US" sz="1600" dirty="0">
              <a:ln>
                <a:solidFill>
                  <a:srgbClr val="FF0000"/>
                </a:solidFill>
              </a:ln>
              <a:solidFill>
                <a:srgbClr val="FF0000"/>
              </a:solidFill>
              <a:latin typeface="Century Gothic" panose="020B0502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12" name="Picture 11">
            <a:extLst>
              <a:ext uri="{FF2B5EF4-FFF2-40B4-BE49-F238E27FC236}">
                <a16:creationId xmlns:a16="http://schemas.microsoft.com/office/drawing/2014/main" id="{5E70FDCF-A238-2A45-B07C-239EB7857F46}"/>
              </a:ext>
            </a:extLst>
          </p:cNvPr>
          <p:cNvPicPr>
            <a:picLocks noChangeAspect="1"/>
          </p:cNvPicPr>
          <p:nvPr/>
        </p:nvPicPr>
        <p:blipFill rotWithShape="1">
          <a:blip r:embed="rId3"/>
          <a:srcRect l="2833" r="2107"/>
          <a:stretch/>
        </p:blipFill>
        <p:spPr>
          <a:xfrm>
            <a:off x="329509" y="4064695"/>
            <a:ext cx="5041526" cy="2052320"/>
          </a:xfrm>
          <a:prstGeom prst="rect">
            <a:avLst/>
          </a:prstGeom>
        </p:spPr>
      </p:pic>
      <p:sp>
        <p:nvSpPr>
          <p:cNvPr id="6" name="Google Shape;97;p4">
            <a:extLst>
              <a:ext uri="{FF2B5EF4-FFF2-40B4-BE49-F238E27FC236}">
                <a16:creationId xmlns:a16="http://schemas.microsoft.com/office/drawing/2014/main" id="{0B31B5B7-3651-7F48-AF4C-39440BB6E1D9}"/>
              </a:ext>
            </a:extLst>
          </p:cNvPr>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ltLang="zh-CN" dirty="0">
                <a:latin typeface="Aharoni" panose="02010803020104030203" pitchFamily="2" charset="-79"/>
                <a:cs typeface="Aharoni" panose="02010803020104030203" pitchFamily="2" charset="-79"/>
              </a:rPr>
              <a:t>What</a:t>
            </a:r>
            <a:r>
              <a:rPr lang="zh-CN" altLang="en-US" dirty="0">
                <a:latin typeface="Aharoni" panose="02010803020104030203" pitchFamily="2" charset="-79"/>
                <a:cs typeface="Aharoni" panose="02010803020104030203" pitchFamily="2" charset="-79"/>
              </a:rPr>
              <a:t> </a:t>
            </a:r>
            <a:r>
              <a:rPr lang="en-US" altLang="zh-CN" dirty="0">
                <a:latin typeface="Aharoni" panose="02010803020104030203" pitchFamily="2" charset="-79"/>
                <a:cs typeface="Aharoni" panose="02010803020104030203" pitchFamily="2" charset="-79"/>
              </a:rPr>
              <a:t>we</a:t>
            </a:r>
            <a:r>
              <a:rPr lang="zh-CN" altLang="en-US" dirty="0">
                <a:latin typeface="Aharoni" panose="02010803020104030203" pitchFamily="2" charset="-79"/>
                <a:cs typeface="Aharoni" panose="02010803020104030203" pitchFamily="2" charset="-79"/>
              </a:rPr>
              <a:t> </a:t>
            </a:r>
            <a:r>
              <a:rPr lang="en-US" altLang="zh-CN" dirty="0">
                <a:latin typeface="Aharoni" panose="02010803020104030203" pitchFamily="2" charset="-79"/>
                <a:cs typeface="Aharoni" panose="02010803020104030203" pitchFamily="2" charset="-79"/>
              </a:rPr>
              <a:t>focus</a:t>
            </a:r>
            <a:r>
              <a:rPr lang="zh-CN" altLang="en-US" dirty="0">
                <a:latin typeface="Aharoni" panose="02010803020104030203" pitchFamily="2" charset="-79"/>
                <a:cs typeface="Aharoni" panose="02010803020104030203" pitchFamily="2" charset="-79"/>
              </a:rPr>
              <a:t> </a:t>
            </a:r>
            <a:r>
              <a:rPr lang="en-US" altLang="zh-CN" dirty="0">
                <a:latin typeface="Aharoni" panose="02010803020104030203" pitchFamily="2" charset="-79"/>
                <a:cs typeface="Aharoni" panose="02010803020104030203" pitchFamily="2" charset="-79"/>
              </a:rPr>
              <a:t>on?</a:t>
            </a:r>
            <a:endParaRPr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CEAB756E-EC46-6643-BEE2-71F152D344E5}"/>
              </a:ext>
            </a:extLst>
          </p:cNvPr>
          <p:cNvPicPr>
            <a:picLocks noChangeAspect="1"/>
          </p:cNvPicPr>
          <p:nvPr/>
        </p:nvPicPr>
        <p:blipFill>
          <a:blip r:embed="rId4"/>
          <a:stretch>
            <a:fillRect/>
          </a:stretch>
        </p:blipFill>
        <p:spPr>
          <a:xfrm>
            <a:off x="577515" y="1264576"/>
            <a:ext cx="3413760" cy="2842260"/>
          </a:xfrm>
          <a:prstGeom prst="rect">
            <a:avLst/>
          </a:prstGeom>
        </p:spPr>
      </p:pic>
      <p:sp>
        <p:nvSpPr>
          <p:cNvPr id="8" name="Oval 7">
            <a:extLst>
              <a:ext uri="{FF2B5EF4-FFF2-40B4-BE49-F238E27FC236}">
                <a16:creationId xmlns:a16="http://schemas.microsoft.com/office/drawing/2014/main" id="{3CA12446-586A-4340-8E2B-EF2E40BD6452}"/>
              </a:ext>
            </a:extLst>
          </p:cNvPr>
          <p:cNvSpPr/>
          <p:nvPr/>
        </p:nvSpPr>
        <p:spPr>
          <a:xfrm>
            <a:off x="731240" y="3770906"/>
            <a:ext cx="2027583" cy="3074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2A07A6D2-E195-D54A-8565-7F51FB9688DF}"/>
              </a:ext>
            </a:extLst>
          </p:cNvPr>
          <p:cNvPicPr>
            <a:picLocks noChangeAspect="1"/>
          </p:cNvPicPr>
          <p:nvPr/>
        </p:nvPicPr>
        <p:blipFill>
          <a:blip r:embed="rId5"/>
          <a:stretch>
            <a:fillRect/>
          </a:stretch>
        </p:blipFill>
        <p:spPr>
          <a:xfrm>
            <a:off x="4402372" y="2130377"/>
            <a:ext cx="4297680" cy="2387600"/>
          </a:xfrm>
          <a:prstGeom prst="rect">
            <a:avLst/>
          </a:prstGeom>
        </p:spPr>
      </p:pic>
      <p:sp>
        <p:nvSpPr>
          <p:cNvPr id="13" name="Rectangle 12">
            <a:extLst>
              <a:ext uri="{FF2B5EF4-FFF2-40B4-BE49-F238E27FC236}">
                <a16:creationId xmlns:a16="http://schemas.microsoft.com/office/drawing/2014/main" id="{C127ED46-3355-DA43-ADA0-4D82FFD070C5}"/>
              </a:ext>
            </a:extLst>
          </p:cNvPr>
          <p:cNvSpPr/>
          <p:nvPr/>
        </p:nvSpPr>
        <p:spPr>
          <a:xfrm>
            <a:off x="1499021" y="6419803"/>
            <a:ext cx="4137992" cy="338554"/>
          </a:xfrm>
          <a:prstGeom prst="rect">
            <a:avLst/>
          </a:prstGeom>
        </p:spPr>
        <p:txBody>
          <a:bodyPr wrap="square">
            <a:spAutoFit/>
          </a:bodyPr>
          <a:lstStyle/>
          <a:p>
            <a:pPr lvl="0" algn="just"/>
            <a:r>
              <a:rPr lang="en-US" altLang="zh-CN" sz="1600" b="1" dirty="0">
                <a:solidFill>
                  <a:srgbClr val="0432FF"/>
                </a:solidFill>
                <a:latin typeface="Century Gothic" panose="020B0502020202020204" pitchFamily="34" charset="0"/>
              </a:rPr>
              <a:t>New</a:t>
            </a:r>
            <a:r>
              <a:rPr lang="zh-CN" altLang="en-US" sz="1600" b="1" dirty="0">
                <a:solidFill>
                  <a:srgbClr val="0432FF"/>
                </a:solidFill>
                <a:latin typeface="Century Gothic" panose="020B0502020202020204" pitchFamily="34" charset="0"/>
              </a:rPr>
              <a:t> </a:t>
            </a:r>
            <a:r>
              <a:rPr lang="en-US" altLang="zh-CN" sz="1600" b="1" dirty="0">
                <a:solidFill>
                  <a:srgbClr val="0432FF"/>
                </a:solidFill>
                <a:latin typeface="Century Gothic" panose="020B0502020202020204" pitchFamily="34" charset="0"/>
              </a:rPr>
              <a:t>in-place</a:t>
            </a:r>
            <a:r>
              <a:rPr lang="zh-CN" altLang="en-US" sz="1600" b="1" dirty="0">
                <a:solidFill>
                  <a:srgbClr val="0432FF"/>
                </a:solidFill>
                <a:latin typeface="Century Gothic" panose="020B0502020202020204" pitchFamily="34" charset="0"/>
              </a:rPr>
              <a:t> </a:t>
            </a:r>
            <a:r>
              <a:rPr lang="en-US" altLang="zh-CN" sz="1600" b="1" dirty="0">
                <a:solidFill>
                  <a:srgbClr val="0432FF"/>
                </a:solidFill>
                <a:latin typeface="Century Gothic" panose="020B0502020202020204" pitchFamily="34" charset="0"/>
              </a:rPr>
              <a:t>compaction</a:t>
            </a:r>
            <a:endParaRPr lang="en-US" sz="1600" b="1" dirty="0">
              <a:solidFill>
                <a:srgbClr val="0432FF"/>
              </a:solidFill>
              <a:latin typeface="Century Gothic" panose="020B0502020202020204" pitchFamily="34" charset="0"/>
            </a:endParaRPr>
          </a:p>
        </p:txBody>
      </p:sp>
      <p:pic>
        <p:nvPicPr>
          <p:cNvPr id="14" name="Picture 13">
            <a:extLst>
              <a:ext uri="{FF2B5EF4-FFF2-40B4-BE49-F238E27FC236}">
                <a16:creationId xmlns:a16="http://schemas.microsoft.com/office/drawing/2014/main" id="{89856C47-0C88-7E4E-BFFB-45A5D84C9AA0}"/>
              </a:ext>
            </a:extLst>
          </p:cNvPr>
          <p:cNvPicPr>
            <a:picLocks noChangeAspect="1"/>
          </p:cNvPicPr>
          <p:nvPr/>
        </p:nvPicPr>
        <p:blipFill>
          <a:blip r:embed="rId6"/>
          <a:stretch>
            <a:fillRect/>
          </a:stretch>
        </p:blipFill>
        <p:spPr>
          <a:xfrm>
            <a:off x="401240" y="5844218"/>
            <a:ext cx="4929037" cy="309948"/>
          </a:xfrm>
          <a:prstGeom prst="rect">
            <a:avLst/>
          </a:prstGeom>
        </p:spPr>
      </p:pic>
      <p:pic>
        <p:nvPicPr>
          <p:cNvPr id="15" name="Picture 14">
            <a:extLst>
              <a:ext uri="{FF2B5EF4-FFF2-40B4-BE49-F238E27FC236}">
                <a16:creationId xmlns:a16="http://schemas.microsoft.com/office/drawing/2014/main" id="{91A7A20E-0EEE-1749-8546-BFB7052A0562}"/>
              </a:ext>
            </a:extLst>
          </p:cNvPr>
          <p:cNvPicPr>
            <a:picLocks noChangeAspect="1"/>
          </p:cNvPicPr>
          <p:nvPr/>
        </p:nvPicPr>
        <p:blipFill>
          <a:blip r:embed="rId6"/>
          <a:stretch>
            <a:fillRect/>
          </a:stretch>
        </p:blipFill>
        <p:spPr>
          <a:xfrm>
            <a:off x="411872" y="6117912"/>
            <a:ext cx="4913936" cy="304800"/>
          </a:xfrm>
          <a:prstGeom prst="rect">
            <a:avLst/>
          </a:prstGeom>
        </p:spPr>
      </p:pic>
      <p:sp>
        <p:nvSpPr>
          <p:cNvPr id="16" name="TextBox 15">
            <a:extLst>
              <a:ext uri="{FF2B5EF4-FFF2-40B4-BE49-F238E27FC236}">
                <a16:creationId xmlns:a16="http://schemas.microsoft.com/office/drawing/2014/main" id="{6341FD7F-1317-9646-A0E2-A39C7DE70062}"/>
              </a:ext>
            </a:extLst>
          </p:cNvPr>
          <p:cNvSpPr txBox="1"/>
          <p:nvPr/>
        </p:nvSpPr>
        <p:spPr>
          <a:xfrm>
            <a:off x="5397161" y="5138924"/>
            <a:ext cx="3443456" cy="707886"/>
          </a:xfrm>
          <a:prstGeom prst="rect">
            <a:avLst/>
          </a:prstGeom>
          <a:noFill/>
        </p:spPr>
        <p:txBody>
          <a:bodyPr wrap="square" rtlCol="0">
            <a:spAutoFit/>
          </a:bodyPr>
          <a:lstStyle/>
          <a:p>
            <a:pPr marL="457200" indent="-457200">
              <a:buAutoNum type="arabicPeriod"/>
            </a:pPr>
            <a:r>
              <a:rPr lang="en-US" altLang="zh-CN" sz="2000" b="1" dirty="0">
                <a:latin typeface="Century Gothic" panose="020B0502020202020204" pitchFamily="34" charset="0"/>
              </a:rPr>
              <a:t>1D</a:t>
            </a:r>
            <a:r>
              <a:rPr lang="zh-CN" altLang="en-US" sz="2000" b="1" dirty="0">
                <a:latin typeface="Century Gothic" panose="020B0502020202020204" pitchFamily="34" charset="0"/>
              </a:rPr>
              <a:t> </a:t>
            </a:r>
            <a:r>
              <a:rPr lang="en-US" altLang="zh-CN" sz="2000" b="1" dirty="0">
                <a:latin typeface="Century Gothic" panose="020B0502020202020204" pitchFamily="34" charset="0"/>
              </a:rPr>
              <a:t>array</a:t>
            </a:r>
            <a:r>
              <a:rPr lang="zh-CN" altLang="en-US" sz="2000" b="1" dirty="0">
                <a:latin typeface="Century Gothic" panose="020B0502020202020204" pitchFamily="34" charset="0"/>
              </a:rPr>
              <a:t> </a:t>
            </a:r>
            <a:r>
              <a:rPr lang="en-US" altLang="zh-CN" sz="2000" b="1" dirty="0">
                <a:latin typeface="Century Gothic" panose="020B0502020202020204" pitchFamily="34" charset="0"/>
              </a:rPr>
              <a:t>to</a:t>
            </a:r>
            <a:r>
              <a:rPr lang="zh-CN" altLang="en-US" sz="2000" b="1" dirty="0">
                <a:latin typeface="Century Gothic" panose="020B0502020202020204" pitchFamily="34" charset="0"/>
              </a:rPr>
              <a:t> </a:t>
            </a:r>
            <a:r>
              <a:rPr lang="en-US" altLang="zh-CN" sz="2000" b="1" dirty="0">
                <a:latin typeface="Century Gothic" panose="020B0502020202020204" pitchFamily="34" charset="0"/>
              </a:rPr>
              <a:t>2D</a:t>
            </a:r>
            <a:r>
              <a:rPr lang="zh-CN" altLang="en-US" sz="2000" b="1" dirty="0">
                <a:latin typeface="Century Gothic" panose="020B0502020202020204" pitchFamily="34" charset="0"/>
              </a:rPr>
              <a:t> </a:t>
            </a:r>
            <a:r>
              <a:rPr lang="en-US" altLang="zh-CN" sz="2000" b="1" dirty="0">
                <a:latin typeface="Century Gothic" panose="020B0502020202020204" pitchFamily="34" charset="0"/>
              </a:rPr>
              <a:t>array</a:t>
            </a:r>
          </a:p>
          <a:p>
            <a:pPr marL="457200" indent="-457200">
              <a:buAutoNum type="arabicPeriod"/>
            </a:pPr>
            <a:r>
              <a:rPr lang="en-US" altLang="zh-CN" sz="2000" b="1" dirty="0">
                <a:latin typeface="Century Gothic" panose="020B0502020202020204" pitchFamily="34" charset="0"/>
              </a:rPr>
              <a:t>In-place</a:t>
            </a:r>
            <a:r>
              <a:rPr lang="zh-CN" altLang="en-US" sz="2000" b="1" dirty="0">
                <a:latin typeface="Century Gothic" panose="020B0502020202020204" pitchFamily="34" charset="0"/>
              </a:rPr>
              <a:t> </a:t>
            </a:r>
            <a:r>
              <a:rPr lang="en-US" altLang="zh-CN" sz="2000" b="1" dirty="0">
                <a:latin typeface="Century Gothic" panose="020B0502020202020204" pitchFamily="34" charset="0"/>
              </a:rPr>
              <a:t>compaction</a:t>
            </a:r>
          </a:p>
        </p:txBody>
      </p:sp>
      <p:sp>
        <p:nvSpPr>
          <p:cNvPr id="17" name="TextBox 16">
            <a:extLst>
              <a:ext uri="{FF2B5EF4-FFF2-40B4-BE49-F238E27FC236}">
                <a16:creationId xmlns:a16="http://schemas.microsoft.com/office/drawing/2014/main" id="{1972161F-7975-954C-B83F-9D4FB508A5E8}"/>
              </a:ext>
            </a:extLst>
          </p:cNvPr>
          <p:cNvSpPr txBox="1"/>
          <p:nvPr/>
        </p:nvSpPr>
        <p:spPr>
          <a:xfrm>
            <a:off x="4979384" y="1314209"/>
            <a:ext cx="3443456" cy="707886"/>
          </a:xfrm>
          <a:prstGeom prst="rect">
            <a:avLst/>
          </a:prstGeom>
          <a:noFill/>
        </p:spPr>
        <p:txBody>
          <a:bodyPr wrap="square" rtlCol="0">
            <a:spAutoFit/>
          </a:bodyPr>
          <a:lstStyle/>
          <a:p>
            <a:r>
              <a:rPr lang="en-US" altLang="zh-CN" sz="2000" b="1" dirty="0">
                <a:solidFill>
                  <a:srgbClr val="0432FF"/>
                </a:solidFill>
                <a:latin typeface="Century Gothic" panose="020B0502020202020204" pitchFamily="34" charset="0"/>
              </a:rPr>
              <a:t>Stream</a:t>
            </a:r>
            <a:r>
              <a:rPr lang="zh-CN" altLang="en-US" sz="2000" b="1" dirty="0">
                <a:solidFill>
                  <a:srgbClr val="0432FF"/>
                </a:solidFill>
                <a:latin typeface="Century Gothic" panose="020B0502020202020204" pitchFamily="34" charset="0"/>
              </a:rPr>
              <a:t> </a:t>
            </a:r>
            <a:r>
              <a:rPr lang="en-US" altLang="zh-CN" sz="2000" b="1" dirty="0">
                <a:solidFill>
                  <a:srgbClr val="0432FF"/>
                </a:solidFill>
                <a:latin typeface="Century Gothic" panose="020B0502020202020204" pitchFamily="34" charset="0"/>
              </a:rPr>
              <a:t>compaction</a:t>
            </a:r>
            <a:r>
              <a:rPr lang="zh-CN" altLang="en-US" sz="2000" b="1" dirty="0">
                <a:solidFill>
                  <a:srgbClr val="0432FF"/>
                </a:solidFill>
                <a:latin typeface="Century Gothic" panose="020B0502020202020204" pitchFamily="34" charset="0"/>
              </a:rPr>
              <a:t> </a:t>
            </a:r>
            <a:r>
              <a:rPr lang="en-US" altLang="zh-CN" sz="2000" b="1" dirty="0">
                <a:solidFill>
                  <a:srgbClr val="0432FF"/>
                </a:solidFill>
                <a:latin typeface="Century Gothic" panose="020B0502020202020204" pitchFamily="34" charset="0"/>
              </a:rPr>
              <a:t>based</a:t>
            </a:r>
            <a:r>
              <a:rPr lang="zh-CN" altLang="en-US" sz="2000" b="1" dirty="0">
                <a:solidFill>
                  <a:srgbClr val="0432FF"/>
                </a:solidFill>
                <a:latin typeface="Century Gothic" panose="020B0502020202020204" pitchFamily="34" charset="0"/>
              </a:rPr>
              <a:t> </a:t>
            </a:r>
            <a:r>
              <a:rPr lang="en-US" altLang="zh-CN" sz="2000" b="1" dirty="0">
                <a:solidFill>
                  <a:srgbClr val="0432FF"/>
                </a:solidFill>
                <a:latin typeface="Century Gothic" panose="020B0502020202020204" pitchFamily="34" charset="0"/>
              </a:rPr>
              <a:t>on</a:t>
            </a:r>
            <a:r>
              <a:rPr lang="zh-CN" altLang="en-US" sz="2000" b="1" dirty="0">
                <a:solidFill>
                  <a:srgbClr val="0432FF"/>
                </a:solidFill>
                <a:latin typeface="Century Gothic" panose="020B0502020202020204" pitchFamily="34" charset="0"/>
              </a:rPr>
              <a:t> </a:t>
            </a:r>
            <a:r>
              <a:rPr lang="en-US" altLang="zh-CN" sz="2000" b="1" dirty="0">
                <a:solidFill>
                  <a:srgbClr val="0432FF"/>
                </a:solidFill>
                <a:latin typeface="Century Gothic" panose="020B0502020202020204" pitchFamily="34" charset="0"/>
              </a:rPr>
              <a:t>prefix</a:t>
            </a:r>
            <a:r>
              <a:rPr lang="zh-CN" altLang="en-US" sz="2000" b="1" dirty="0">
                <a:solidFill>
                  <a:srgbClr val="0432FF"/>
                </a:solidFill>
                <a:latin typeface="Century Gothic" panose="020B0502020202020204" pitchFamily="34" charset="0"/>
              </a:rPr>
              <a:t> </a:t>
            </a:r>
            <a:r>
              <a:rPr lang="en-US" altLang="zh-CN" sz="2000" b="1" dirty="0">
                <a:solidFill>
                  <a:srgbClr val="0432FF"/>
                </a:solidFill>
                <a:latin typeface="Century Gothic" panose="020B0502020202020204" pitchFamily="34" charset="0"/>
              </a:rPr>
              <a:t>sum</a:t>
            </a:r>
          </a:p>
        </p:txBody>
      </p:sp>
    </p:spTree>
    <p:extLst>
      <p:ext uri="{BB962C8B-B14F-4D97-AF65-F5344CB8AC3E}">
        <p14:creationId xmlns:p14="http://schemas.microsoft.com/office/powerpoint/2010/main" val="2146350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443948" y="18319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dirty="0">
                <a:latin typeface="Aharoni" panose="02010803020104030203" pitchFamily="2" charset="-79"/>
                <a:cs typeface="Aharoni" panose="02010803020104030203" pitchFamily="2" charset="-79"/>
              </a:rPr>
              <a:t>Results</a:t>
            </a:r>
            <a:endParaRPr dirty="0">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2F7787A3-C8B4-F743-B097-0DE891D807A6}"/>
              </a:ext>
            </a:extLst>
          </p:cNvPr>
          <p:cNvPicPr>
            <a:picLocks noChangeAspect="1"/>
          </p:cNvPicPr>
          <p:nvPr/>
        </p:nvPicPr>
        <p:blipFill>
          <a:blip r:embed="rId3"/>
          <a:stretch>
            <a:fillRect/>
          </a:stretch>
        </p:blipFill>
        <p:spPr>
          <a:xfrm>
            <a:off x="0" y="1148790"/>
            <a:ext cx="9144000" cy="51343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0C122F-FBCD-B442-900F-7DE3ED30D9A4}"/>
              </a:ext>
            </a:extLst>
          </p:cNvPr>
          <p:cNvPicPr>
            <a:picLocks noChangeAspect="1"/>
          </p:cNvPicPr>
          <p:nvPr/>
        </p:nvPicPr>
        <p:blipFill>
          <a:blip r:embed="rId2"/>
          <a:stretch>
            <a:fillRect/>
          </a:stretch>
        </p:blipFill>
        <p:spPr>
          <a:xfrm>
            <a:off x="1640111" y="1275822"/>
            <a:ext cx="6103620" cy="5440680"/>
          </a:xfrm>
          <a:prstGeom prst="rect">
            <a:avLst/>
          </a:prstGeom>
        </p:spPr>
      </p:pic>
      <p:sp>
        <p:nvSpPr>
          <p:cNvPr id="5" name="Google Shape;103;p5">
            <a:extLst>
              <a:ext uri="{FF2B5EF4-FFF2-40B4-BE49-F238E27FC236}">
                <a16:creationId xmlns:a16="http://schemas.microsoft.com/office/drawing/2014/main" id="{FEC18E8A-2AF6-984A-B0EF-F68F6104E760}"/>
              </a:ext>
            </a:extLst>
          </p:cNvPr>
          <p:cNvSpPr txBox="1">
            <a:spLocks noGrp="1"/>
          </p:cNvSpPr>
          <p:nvPr>
            <p:ph type="title"/>
          </p:nvPr>
        </p:nvSpPr>
        <p:spPr>
          <a:xfrm>
            <a:off x="457200" y="6327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ltLang="zh-CN" dirty="0">
                <a:latin typeface="Aharoni" panose="02010803020104030203" pitchFamily="2" charset="-79"/>
                <a:cs typeface="Aharoni" panose="02010803020104030203" pitchFamily="2" charset="-79"/>
              </a:rPr>
              <a:t>Outcome</a:t>
            </a:r>
            <a:r>
              <a:rPr lang="zh-CN" altLang="en-US" dirty="0">
                <a:latin typeface="Aharoni" panose="02010803020104030203" pitchFamily="2" charset="-79"/>
                <a:cs typeface="Aharoni" panose="02010803020104030203" pitchFamily="2" charset="-79"/>
              </a:rPr>
              <a:t> </a:t>
            </a:r>
            <a:r>
              <a:rPr lang="en-US" altLang="zh-CN" dirty="0">
                <a:latin typeface="Aharoni" panose="02010803020104030203" pitchFamily="2" charset="-79"/>
                <a:cs typeface="Aharoni" panose="02010803020104030203" pitchFamily="2" charset="-79"/>
              </a:rPr>
              <a:t>on</a:t>
            </a:r>
            <a:r>
              <a:rPr lang="zh-CN" altLang="en-US" dirty="0">
                <a:latin typeface="Aharoni" panose="02010803020104030203" pitchFamily="2" charset="-79"/>
                <a:cs typeface="Aharoni" panose="02010803020104030203" pitchFamily="2" charset="-79"/>
              </a:rPr>
              <a:t> </a:t>
            </a:r>
            <a:r>
              <a:rPr lang="en-US" altLang="zh-CN" dirty="0" err="1">
                <a:latin typeface="Aharoni" panose="02010803020104030203" pitchFamily="2" charset="-79"/>
                <a:cs typeface="Aharoni" panose="02010803020104030203" pitchFamily="2" charset="-79"/>
              </a:rPr>
              <a:t>Github</a:t>
            </a:r>
            <a:endParaRPr dirty="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8FE41662-9696-0644-802F-0BD54B2D0F9C}"/>
              </a:ext>
            </a:extLst>
          </p:cNvPr>
          <p:cNvSpPr/>
          <p:nvPr/>
        </p:nvSpPr>
        <p:spPr>
          <a:xfrm>
            <a:off x="2205225" y="933273"/>
            <a:ext cx="4725974" cy="307777"/>
          </a:xfrm>
          <a:prstGeom prst="rect">
            <a:avLst/>
          </a:prstGeom>
        </p:spPr>
        <p:txBody>
          <a:bodyPr wrap="none">
            <a:spAutoFit/>
          </a:bodyPr>
          <a:lstStyle/>
          <a:p>
            <a:r>
              <a:rPr lang="en-US" b="1" dirty="0">
                <a:solidFill>
                  <a:srgbClr val="FF0000"/>
                </a:solidFill>
              </a:rPr>
              <a:t>https://</a:t>
            </a:r>
            <a:r>
              <a:rPr lang="en-US" b="1" dirty="0" err="1">
                <a:solidFill>
                  <a:srgbClr val="FF0000"/>
                </a:solidFill>
              </a:rPr>
              <a:t>github.com</a:t>
            </a:r>
            <a:r>
              <a:rPr lang="en-US" b="1" dirty="0">
                <a:solidFill>
                  <a:srgbClr val="FF0000"/>
                </a:solidFill>
              </a:rPr>
              <a:t>/</a:t>
            </a:r>
            <a:r>
              <a:rPr lang="en-US" b="1" dirty="0" err="1">
                <a:solidFill>
                  <a:srgbClr val="FF0000"/>
                </a:solidFill>
              </a:rPr>
              <a:t>aureliayang</a:t>
            </a:r>
            <a:r>
              <a:rPr lang="en-US" b="1" dirty="0">
                <a:solidFill>
                  <a:srgbClr val="FF0000"/>
                </a:solidFill>
              </a:rPr>
              <a:t>/</a:t>
            </a:r>
            <a:r>
              <a:rPr lang="en-US" b="1" dirty="0" err="1">
                <a:solidFill>
                  <a:srgbClr val="FF0000"/>
                </a:solidFill>
              </a:rPr>
              <a:t>EcoSLIM_Compaction</a:t>
            </a:r>
            <a:endParaRPr lang="en-US" b="1" dirty="0">
              <a:solidFill>
                <a:srgbClr val="FF0000"/>
              </a:solidFill>
            </a:endParaRPr>
          </a:p>
        </p:txBody>
      </p:sp>
    </p:spTree>
    <p:extLst>
      <p:ext uri="{BB962C8B-B14F-4D97-AF65-F5344CB8AC3E}">
        <p14:creationId xmlns:p14="http://schemas.microsoft.com/office/powerpoint/2010/main" val="2774358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3F9C5-EB88-8140-A140-3A7A62D569DD}"/>
              </a:ext>
            </a:extLst>
          </p:cNvPr>
          <p:cNvPicPr>
            <a:picLocks noChangeAspect="1"/>
          </p:cNvPicPr>
          <p:nvPr/>
        </p:nvPicPr>
        <p:blipFill>
          <a:blip r:embed="rId2"/>
          <a:stretch>
            <a:fillRect/>
          </a:stretch>
        </p:blipFill>
        <p:spPr>
          <a:xfrm>
            <a:off x="435388" y="1257141"/>
            <a:ext cx="8382000" cy="5048250"/>
          </a:xfrm>
          <a:prstGeom prst="rect">
            <a:avLst/>
          </a:prstGeom>
        </p:spPr>
      </p:pic>
      <p:pic>
        <p:nvPicPr>
          <p:cNvPr id="4" name="Picture 3">
            <a:extLst>
              <a:ext uri="{FF2B5EF4-FFF2-40B4-BE49-F238E27FC236}">
                <a16:creationId xmlns:a16="http://schemas.microsoft.com/office/drawing/2014/main" id="{3D9B3159-959B-8C49-B95C-A06A833A297B}"/>
              </a:ext>
            </a:extLst>
          </p:cNvPr>
          <p:cNvPicPr>
            <a:picLocks noChangeAspect="1"/>
          </p:cNvPicPr>
          <p:nvPr/>
        </p:nvPicPr>
        <p:blipFill>
          <a:blip r:embed="rId3"/>
          <a:stretch>
            <a:fillRect/>
          </a:stretch>
        </p:blipFill>
        <p:spPr>
          <a:xfrm>
            <a:off x="6420678" y="847476"/>
            <a:ext cx="2393950" cy="2774950"/>
          </a:xfrm>
          <a:prstGeom prst="rect">
            <a:avLst/>
          </a:prstGeom>
        </p:spPr>
      </p:pic>
      <p:sp>
        <p:nvSpPr>
          <p:cNvPr id="6" name="Google Shape;103;p5">
            <a:extLst>
              <a:ext uri="{FF2B5EF4-FFF2-40B4-BE49-F238E27FC236}">
                <a16:creationId xmlns:a16="http://schemas.microsoft.com/office/drawing/2014/main" id="{DBD479F6-10C3-7844-8D40-252322948C5D}"/>
              </a:ext>
            </a:extLst>
          </p:cNvPr>
          <p:cNvSpPr txBox="1">
            <a:spLocks noGrp="1"/>
          </p:cNvSpPr>
          <p:nvPr>
            <p:ph type="title"/>
          </p:nvPr>
        </p:nvSpPr>
        <p:spPr>
          <a:xfrm>
            <a:off x="29156" y="213678"/>
            <a:ext cx="6424654" cy="1143000"/>
          </a:xfrm>
          <a:prstGeom prst="rect">
            <a:avLst/>
          </a:prstGeom>
          <a:noFill/>
          <a:ln>
            <a:noFill/>
          </a:ln>
        </p:spPr>
        <p:txBody>
          <a:bodyPr spcFirstLastPara="1" wrap="square"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altLang="zh-CN" sz="3200" dirty="0">
                <a:latin typeface="Aharoni" panose="02010803020104030203" pitchFamily="2" charset="-79"/>
                <a:cs typeface="Aharoni" panose="02010803020104030203" pitchFamily="2" charset="-79"/>
              </a:rPr>
              <a:t>Applications</a:t>
            </a:r>
            <a:r>
              <a:rPr lang="zh-CN" altLang="en-US" sz="3200" dirty="0">
                <a:latin typeface="Aharoni" panose="02010803020104030203" pitchFamily="2" charset="-79"/>
                <a:cs typeface="Aharoni" panose="02010803020104030203" pitchFamily="2" charset="-79"/>
              </a:rPr>
              <a:t> </a:t>
            </a:r>
            <a:r>
              <a:rPr lang="en-US" altLang="zh-CN" sz="3200" dirty="0">
                <a:latin typeface="Aharoni" panose="02010803020104030203" pitchFamily="2" charset="-79"/>
                <a:cs typeface="Aharoni" panose="02010803020104030203" pitchFamily="2" charset="-79"/>
              </a:rPr>
              <a:t>of</a:t>
            </a:r>
            <a:r>
              <a:rPr lang="zh-CN" altLang="en-US" sz="3200" dirty="0">
                <a:latin typeface="Aharoni" panose="02010803020104030203" pitchFamily="2" charset="-79"/>
                <a:cs typeface="Aharoni" panose="02010803020104030203" pitchFamily="2" charset="-79"/>
              </a:rPr>
              <a:t> </a:t>
            </a:r>
            <a:r>
              <a:rPr lang="en-US" altLang="zh-CN" sz="3200" dirty="0">
                <a:latin typeface="Aharoni" panose="02010803020104030203" pitchFamily="2" charset="-79"/>
                <a:cs typeface="Aharoni" panose="02010803020104030203" pitchFamily="2" charset="-79"/>
              </a:rPr>
              <a:t>compaction</a:t>
            </a:r>
            <a:r>
              <a:rPr lang="zh-CN" altLang="en-US" sz="3200" dirty="0">
                <a:latin typeface="Aharoni" panose="02010803020104030203" pitchFamily="2" charset="-79"/>
                <a:cs typeface="Aharoni" panose="02010803020104030203" pitchFamily="2" charset="-79"/>
              </a:rPr>
              <a:t> </a:t>
            </a:r>
            <a:endParaRPr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02070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4400"/>
              <a:buFont typeface="Calibri"/>
              <a:buNone/>
            </a:pPr>
            <a:r>
              <a:rPr lang="en-US" dirty="0">
                <a:latin typeface="Aharoni" panose="02010803020104030203" pitchFamily="2" charset="-79"/>
                <a:cs typeface="Aharoni" panose="02010803020104030203" pitchFamily="2" charset="-79"/>
              </a:rPr>
              <a:t>What problems you encountered</a:t>
            </a:r>
            <a:endParaRPr dirty="0">
              <a:latin typeface="Aharoni" panose="02010803020104030203" pitchFamily="2" charset="-79"/>
              <a:cs typeface="Aharoni" panose="02010803020104030203" pitchFamily="2" charset="-79"/>
            </a:endParaRPr>
          </a:p>
        </p:txBody>
      </p:sp>
      <p:sp>
        <p:nvSpPr>
          <p:cNvPr id="110" name="Google Shape;110;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ltLang="zh-CN" dirty="0">
                <a:solidFill>
                  <a:srgbClr val="0432FF"/>
                </a:solidFill>
                <a:latin typeface="Century Gothic" panose="020B0502020202020204" pitchFamily="34" charset="0"/>
              </a:rPr>
              <a:t>Race</a:t>
            </a:r>
            <a:r>
              <a:rPr lang="zh-CN" altLang="en-US" dirty="0">
                <a:solidFill>
                  <a:srgbClr val="0432FF"/>
                </a:solidFill>
                <a:latin typeface="Century Gothic" panose="020B0502020202020204" pitchFamily="34" charset="0"/>
              </a:rPr>
              <a:t> </a:t>
            </a:r>
            <a:r>
              <a:rPr lang="en-US" altLang="zh-CN" dirty="0">
                <a:solidFill>
                  <a:srgbClr val="0432FF"/>
                </a:solidFill>
                <a:latin typeface="Century Gothic" panose="020B0502020202020204" pitchFamily="34" charset="0"/>
              </a:rPr>
              <a:t>condition</a:t>
            </a:r>
            <a:endParaRPr dirty="0">
              <a:solidFill>
                <a:srgbClr val="0432FF"/>
              </a:solidFill>
              <a:latin typeface="Century Gothic" panose="020B0502020202020204" pitchFamily="34" charset="0"/>
            </a:endParaRPr>
          </a:p>
        </p:txBody>
      </p:sp>
      <p:pic>
        <p:nvPicPr>
          <p:cNvPr id="2" name="Picture 1">
            <a:extLst>
              <a:ext uri="{FF2B5EF4-FFF2-40B4-BE49-F238E27FC236}">
                <a16:creationId xmlns:a16="http://schemas.microsoft.com/office/drawing/2014/main" id="{B864F78C-230A-8E44-AD6B-997C1A5ACE98}"/>
              </a:ext>
            </a:extLst>
          </p:cNvPr>
          <p:cNvPicPr>
            <a:picLocks noChangeAspect="1"/>
          </p:cNvPicPr>
          <p:nvPr/>
        </p:nvPicPr>
        <p:blipFill>
          <a:blip r:embed="rId3"/>
          <a:stretch>
            <a:fillRect/>
          </a:stretch>
        </p:blipFill>
        <p:spPr>
          <a:xfrm>
            <a:off x="420371" y="3209560"/>
            <a:ext cx="3835400" cy="2108200"/>
          </a:xfrm>
          <a:prstGeom prst="rect">
            <a:avLst/>
          </a:prstGeom>
        </p:spPr>
      </p:pic>
      <p:pic>
        <p:nvPicPr>
          <p:cNvPr id="3" name="Picture 2">
            <a:extLst>
              <a:ext uri="{FF2B5EF4-FFF2-40B4-BE49-F238E27FC236}">
                <a16:creationId xmlns:a16="http://schemas.microsoft.com/office/drawing/2014/main" id="{8A867DB3-250E-564D-890F-D5BDFE839743}"/>
              </a:ext>
            </a:extLst>
          </p:cNvPr>
          <p:cNvPicPr>
            <a:picLocks noChangeAspect="1"/>
          </p:cNvPicPr>
          <p:nvPr/>
        </p:nvPicPr>
        <p:blipFill>
          <a:blip r:embed="rId4"/>
          <a:stretch>
            <a:fillRect/>
          </a:stretch>
        </p:blipFill>
        <p:spPr>
          <a:xfrm>
            <a:off x="5020218" y="3243118"/>
            <a:ext cx="3784600" cy="2616200"/>
          </a:xfrm>
          <a:prstGeom prst="rect">
            <a:avLst/>
          </a:prstGeom>
        </p:spPr>
      </p:pic>
      <p:sp>
        <p:nvSpPr>
          <p:cNvPr id="6" name="Right Arrow 5">
            <a:extLst>
              <a:ext uri="{FF2B5EF4-FFF2-40B4-BE49-F238E27FC236}">
                <a16:creationId xmlns:a16="http://schemas.microsoft.com/office/drawing/2014/main" id="{F9B50254-E540-4B43-9A74-9A37DB1510A3}"/>
              </a:ext>
            </a:extLst>
          </p:cNvPr>
          <p:cNvSpPr/>
          <p:nvPr/>
        </p:nvSpPr>
        <p:spPr>
          <a:xfrm>
            <a:off x="4300741" y="4400062"/>
            <a:ext cx="581891" cy="2723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pic>
        <p:nvPicPr>
          <p:cNvPr id="7" name="Picture 6">
            <a:extLst>
              <a:ext uri="{FF2B5EF4-FFF2-40B4-BE49-F238E27FC236}">
                <a16:creationId xmlns:a16="http://schemas.microsoft.com/office/drawing/2014/main" id="{44012BE3-9AA2-B64E-AB9C-DF90D3D0DD69}"/>
              </a:ext>
            </a:extLst>
          </p:cNvPr>
          <p:cNvPicPr>
            <a:picLocks noChangeAspect="1"/>
          </p:cNvPicPr>
          <p:nvPr/>
        </p:nvPicPr>
        <p:blipFill rotWithShape="1">
          <a:blip r:embed="rId5"/>
          <a:srcRect l="2833" r="2107"/>
          <a:stretch/>
        </p:blipFill>
        <p:spPr>
          <a:xfrm>
            <a:off x="4741586" y="1155817"/>
            <a:ext cx="3781145" cy="1539240"/>
          </a:xfrm>
          <a:prstGeom prst="rect">
            <a:avLst/>
          </a:prstGeom>
        </p:spPr>
      </p:pic>
      <p:sp>
        <p:nvSpPr>
          <p:cNvPr id="8" name="TextBox 7">
            <a:extLst>
              <a:ext uri="{FF2B5EF4-FFF2-40B4-BE49-F238E27FC236}">
                <a16:creationId xmlns:a16="http://schemas.microsoft.com/office/drawing/2014/main" id="{85BDA233-60F7-5A4D-9F79-BE60D46FDA75}"/>
              </a:ext>
            </a:extLst>
          </p:cNvPr>
          <p:cNvSpPr txBox="1"/>
          <p:nvPr/>
        </p:nvSpPr>
        <p:spPr>
          <a:xfrm>
            <a:off x="4880870" y="2608140"/>
            <a:ext cx="4323090" cy="400110"/>
          </a:xfrm>
          <a:prstGeom prst="rect">
            <a:avLst/>
          </a:prstGeom>
          <a:noFill/>
        </p:spPr>
        <p:txBody>
          <a:bodyPr wrap="square" rtlCol="0">
            <a:spAutoFit/>
          </a:bodyPr>
          <a:lstStyle/>
          <a:p>
            <a:r>
              <a:rPr lang="en-US" altLang="zh-CN" sz="2000" b="1" dirty="0">
                <a:latin typeface="Century Gothic" panose="020B0502020202020204" pitchFamily="34" charset="0"/>
              </a:rPr>
              <a:t>Holes:</a:t>
            </a:r>
            <a:r>
              <a:rPr lang="zh-CN" altLang="en-US" sz="2000" b="1" dirty="0">
                <a:latin typeface="Century Gothic" panose="020B0502020202020204" pitchFamily="34" charset="0"/>
              </a:rPr>
              <a:t> </a:t>
            </a:r>
            <a:r>
              <a:rPr lang="en-US" altLang="zh-CN" sz="2000" b="1" dirty="0">
                <a:latin typeface="Century Gothic" panose="020B0502020202020204" pitchFamily="34" charset="0"/>
              </a:rPr>
              <a:t>the</a:t>
            </a:r>
            <a:r>
              <a:rPr lang="zh-CN" altLang="en-US" sz="2000" b="1" dirty="0">
                <a:latin typeface="Century Gothic" panose="020B0502020202020204" pitchFamily="34" charset="0"/>
              </a:rPr>
              <a:t> </a:t>
            </a:r>
            <a:r>
              <a:rPr lang="en-US" altLang="zh-CN" sz="2000" b="1" dirty="0">
                <a:latin typeface="Century Gothic" panose="020B0502020202020204" pitchFamily="34" charset="0"/>
              </a:rPr>
              <a:t>locations</a:t>
            </a:r>
            <a:r>
              <a:rPr lang="zh-CN" altLang="en-US" sz="2000" b="1" dirty="0">
                <a:latin typeface="Century Gothic" panose="020B0502020202020204" pitchFamily="34" charset="0"/>
              </a:rPr>
              <a:t> </a:t>
            </a:r>
            <a:r>
              <a:rPr lang="en-US" altLang="zh-CN" sz="2000" b="1" dirty="0">
                <a:latin typeface="Century Gothic" panose="020B0502020202020204" pitchFamily="34" charset="0"/>
              </a:rPr>
              <a:t>of</a:t>
            </a:r>
            <a:r>
              <a:rPr lang="zh-CN" altLang="en-US" sz="2000" b="1" dirty="0">
                <a:latin typeface="Century Gothic" panose="020B0502020202020204" pitchFamily="34" charset="0"/>
              </a:rPr>
              <a:t> </a:t>
            </a:r>
            <a:r>
              <a:rPr lang="en-US" altLang="zh-CN" sz="2000" b="1" dirty="0">
                <a:latin typeface="Century Gothic" panose="020B0502020202020204" pitchFamily="34" charset="0"/>
              </a:rPr>
              <a:t>zeros</a:t>
            </a:r>
          </a:p>
        </p:txBody>
      </p:sp>
      <p:sp>
        <p:nvSpPr>
          <p:cNvPr id="9" name="TextBox 8">
            <a:extLst>
              <a:ext uri="{FF2B5EF4-FFF2-40B4-BE49-F238E27FC236}">
                <a16:creationId xmlns:a16="http://schemas.microsoft.com/office/drawing/2014/main" id="{8558AAEA-4710-ED4D-9DC5-F85BA331B3EA}"/>
              </a:ext>
            </a:extLst>
          </p:cNvPr>
          <p:cNvSpPr txBox="1"/>
          <p:nvPr/>
        </p:nvSpPr>
        <p:spPr>
          <a:xfrm>
            <a:off x="910861" y="2250466"/>
            <a:ext cx="3001570" cy="707886"/>
          </a:xfrm>
          <a:prstGeom prst="rect">
            <a:avLst/>
          </a:prstGeom>
          <a:noFill/>
        </p:spPr>
        <p:txBody>
          <a:bodyPr wrap="square" rtlCol="0">
            <a:spAutoFit/>
          </a:bodyPr>
          <a:lstStyle/>
          <a:p>
            <a:pPr marL="457200" indent="-457200">
              <a:buAutoNum type="arabicPeriod"/>
            </a:pPr>
            <a:r>
              <a:rPr lang="en-US" altLang="zh-CN" sz="2000" b="1" dirty="0">
                <a:latin typeface="Century Gothic" panose="020B0502020202020204" pitchFamily="34" charset="0"/>
              </a:rPr>
              <a:t>build</a:t>
            </a:r>
            <a:r>
              <a:rPr lang="zh-CN" altLang="en-US" sz="2000" b="1" dirty="0">
                <a:latin typeface="Century Gothic" panose="020B0502020202020204" pitchFamily="34" charset="0"/>
              </a:rPr>
              <a:t> </a:t>
            </a:r>
            <a:r>
              <a:rPr lang="en-US" altLang="zh-CN" sz="2000" b="1" dirty="0">
                <a:latin typeface="Century Gothic" panose="020B0502020202020204" pitchFamily="34" charset="0"/>
              </a:rPr>
              <a:t>holes</a:t>
            </a:r>
          </a:p>
          <a:p>
            <a:pPr marL="457200" indent="-457200">
              <a:buAutoNum type="arabicPeriod"/>
            </a:pPr>
            <a:r>
              <a:rPr lang="en-US" altLang="zh-CN" sz="2000" b="1" dirty="0">
                <a:latin typeface="Century Gothic" panose="020B0502020202020204" pitchFamily="34" charset="0"/>
              </a:rPr>
              <a:t>fill</a:t>
            </a:r>
            <a:r>
              <a:rPr lang="zh-CN" altLang="en-US" sz="2000" b="1" dirty="0">
                <a:latin typeface="Century Gothic" panose="020B0502020202020204" pitchFamily="34" charset="0"/>
              </a:rPr>
              <a:t> </a:t>
            </a:r>
            <a:r>
              <a:rPr lang="en-US" altLang="zh-CN" sz="2000" b="1" dirty="0">
                <a:latin typeface="Century Gothic" panose="020B0502020202020204" pitchFamily="34" charset="0"/>
              </a:rPr>
              <a:t>holes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114300" lvl="0" algn="l">
              <a:spcBef>
                <a:spcPts val="560"/>
              </a:spcBef>
            </a:pPr>
            <a:r>
              <a:rPr lang="en-US" dirty="0"/>
              <a:t>What did you learn?</a:t>
            </a:r>
          </a:p>
        </p:txBody>
      </p:sp>
      <p:sp>
        <p:nvSpPr>
          <p:cNvPr id="104" name="Google Shape;104;p5"/>
          <p:cNvSpPr txBox="1">
            <a:spLocks noGrp="1"/>
          </p:cNvSpPr>
          <p:nvPr>
            <p:ph type="body" idx="1"/>
          </p:nvPr>
        </p:nvSpPr>
        <p:spPr>
          <a:xfrm>
            <a:off x="112734" y="1456507"/>
            <a:ext cx="8574066" cy="4525963"/>
          </a:xfrm>
          <a:prstGeom prst="rect">
            <a:avLst/>
          </a:prstGeom>
          <a:noFill/>
          <a:ln>
            <a:noFill/>
          </a:ln>
        </p:spPr>
        <p:txBody>
          <a:bodyPr spcFirstLastPara="1" wrap="square" lIns="91425" tIns="45700" rIns="91425" bIns="45700" anchor="t" anchorCtr="0">
            <a:normAutofit/>
          </a:bodyPr>
          <a:lstStyle/>
          <a:p>
            <a:pPr marL="457200" lvl="1" indent="0" algn="l" rtl="0">
              <a:spcBef>
                <a:spcPts val="560"/>
              </a:spcBef>
              <a:spcAft>
                <a:spcPts val="0"/>
              </a:spcAft>
              <a:buClr>
                <a:schemeClr val="dk1"/>
              </a:buClr>
              <a:buSzPts val="2800"/>
              <a:buNone/>
            </a:pPr>
            <a:r>
              <a:rPr lang="en-US" altLang="zh-CN" dirty="0"/>
              <a:t>NVIDA </a:t>
            </a:r>
            <a:r>
              <a:rPr lang="en-US" altLang="zh-CN" dirty="0" err="1"/>
              <a:t>Nsight</a:t>
            </a:r>
            <a:r>
              <a:rPr lang="en-US" altLang="zh-CN" dirty="0"/>
              <a:t>: profiling our stream compaction results </a:t>
            </a:r>
          </a:p>
          <a:p>
            <a:pPr marL="457200" lvl="1" indent="0" algn="l" rtl="0">
              <a:spcBef>
                <a:spcPts val="560"/>
              </a:spcBef>
              <a:spcAft>
                <a:spcPts val="0"/>
              </a:spcAft>
              <a:buClr>
                <a:schemeClr val="dk1"/>
              </a:buClr>
              <a:buSzPts val="2800"/>
              <a:buNone/>
            </a:pPr>
            <a:endParaRPr lang="en-US" altLang="zh-CN" dirty="0"/>
          </a:p>
          <a:p>
            <a:pPr marL="457200" lvl="1" indent="0" algn="l" rtl="0">
              <a:spcBef>
                <a:spcPts val="560"/>
              </a:spcBef>
              <a:spcAft>
                <a:spcPts val="0"/>
              </a:spcAft>
              <a:buClr>
                <a:schemeClr val="dk1"/>
              </a:buClr>
              <a:buSzPts val="2800"/>
              <a:buNone/>
            </a:pPr>
            <a:endParaRPr dirty="0"/>
          </a:p>
          <a:p>
            <a:pPr marL="742950" lvl="0" indent="0" algn="l" rtl="0">
              <a:spcBef>
                <a:spcPts val="560"/>
              </a:spcBef>
              <a:spcAft>
                <a:spcPts val="0"/>
              </a:spcAft>
              <a:buNone/>
            </a:pPr>
            <a:endParaRPr dirty="0"/>
          </a:p>
          <a:p>
            <a:pPr marL="0" lvl="0" indent="0" algn="l" rtl="0">
              <a:spcBef>
                <a:spcPts val="560"/>
              </a:spcBef>
              <a:spcAft>
                <a:spcPts val="0"/>
              </a:spcAft>
              <a:buNone/>
            </a:pPr>
            <a:endParaRPr dirty="0"/>
          </a:p>
        </p:txBody>
      </p:sp>
      <p:pic>
        <p:nvPicPr>
          <p:cNvPr id="3" name="Picture 2" descr="A picture containing text, battery&#10;&#10;Description automatically generated">
            <a:extLst>
              <a:ext uri="{FF2B5EF4-FFF2-40B4-BE49-F238E27FC236}">
                <a16:creationId xmlns:a16="http://schemas.microsoft.com/office/drawing/2014/main" id="{4B57A2D1-A32A-4852-A4CE-4DE57B2920F6}"/>
              </a:ext>
            </a:extLst>
          </p:cNvPr>
          <p:cNvPicPr>
            <a:picLocks noChangeAspect="1"/>
          </p:cNvPicPr>
          <p:nvPr/>
        </p:nvPicPr>
        <p:blipFill rotWithShape="1">
          <a:blip r:embed="rId3"/>
          <a:srcRect b="40477"/>
          <a:stretch/>
        </p:blipFill>
        <p:spPr>
          <a:xfrm>
            <a:off x="0" y="2176070"/>
            <a:ext cx="7027101" cy="1043119"/>
          </a:xfrm>
          <a:prstGeom prst="rect">
            <a:avLst/>
          </a:prstGeom>
        </p:spPr>
      </p:pic>
      <p:pic>
        <p:nvPicPr>
          <p:cNvPr id="5" name="Picture 4">
            <a:extLst>
              <a:ext uri="{FF2B5EF4-FFF2-40B4-BE49-F238E27FC236}">
                <a16:creationId xmlns:a16="http://schemas.microsoft.com/office/drawing/2014/main" id="{88A9BD93-5763-401F-BFA5-AC7324A9C6DB}"/>
              </a:ext>
            </a:extLst>
          </p:cNvPr>
          <p:cNvPicPr>
            <a:picLocks noChangeAspect="1"/>
          </p:cNvPicPr>
          <p:nvPr/>
        </p:nvPicPr>
        <p:blipFill>
          <a:blip r:embed="rId4"/>
          <a:stretch>
            <a:fillRect/>
          </a:stretch>
        </p:blipFill>
        <p:spPr>
          <a:xfrm>
            <a:off x="588723" y="3255443"/>
            <a:ext cx="6325644" cy="677544"/>
          </a:xfrm>
          <a:prstGeom prst="rect">
            <a:avLst/>
          </a:prstGeom>
        </p:spPr>
      </p:pic>
      <p:pic>
        <p:nvPicPr>
          <p:cNvPr id="7" name="Picture 6" descr="Text&#10;&#10;Description automatically generated">
            <a:extLst>
              <a:ext uri="{FF2B5EF4-FFF2-40B4-BE49-F238E27FC236}">
                <a16:creationId xmlns:a16="http://schemas.microsoft.com/office/drawing/2014/main" id="{6EF80F4D-CD40-4D1B-924B-F4EE6A265A8A}"/>
              </a:ext>
            </a:extLst>
          </p:cNvPr>
          <p:cNvPicPr>
            <a:picLocks noChangeAspect="1"/>
          </p:cNvPicPr>
          <p:nvPr/>
        </p:nvPicPr>
        <p:blipFill rotWithShape="1">
          <a:blip r:embed="rId5"/>
          <a:srcRect b="49565"/>
          <a:stretch/>
        </p:blipFill>
        <p:spPr>
          <a:xfrm>
            <a:off x="799050" y="4686675"/>
            <a:ext cx="8344950" cy="1043119"/>
          </a:xfrm>
          <a:prstGeom prst="rect">
            <a:avLst/>
          </a:prstGeom>
        </p:spPr>
      </p:pic>
      <p:pic>
        <p:nvPicPr>
          <p:cNvPr id="9" name="Picture 8">
            <a:extLst>
              <a:ext uri="{FF2B5EF4-FFF2-40B4-BE49-F238E27FC236}">
                <a16:creationId xmlns:a16="http://schemas.microsoft.com/office/drawing/2014/main" id="{209E1F53-0D5A-4B47-AA97-761EDA0E78ED}"/>
              </a:ext>
            </a:extLst>
          </p:cNvPr>
          <p:cNvPicPr>
            <a:picLocks noChangeAspect="1"/>
          </p:cNvPicPr>
          <p:nvPr/>
        </p:nvPicPr>
        <p:blipFill>
          <a:blip r:embed="rId6"/>
          <a:stretch>
            <a:fillRect/>
          </a:stretch>
        </p:blipFill>
        <p:spPr>
          <a:xfrm>
            <a:off x="2116899" y="5816904"/>
            <a:ext cx="7027101" cy="703333"/>
          </a:xfrm>
          <a:prstGeom prst="rect">
            <a:avLst/>
          </a:prstGeom>
        </p:spPr>
      </p:pic>
      <p:sp>
        <p:nvSpPr>
          <p:cNvPr id="10" name="TextBox 9">
            <a:extLst>
              <a:ext uri="{FF2B5EF4-FFF2-40B4-BE49-F238E27FC236}">
                <a16:creationId xmlns:a16="http://schemas.microsoft.com/office/drawing/2014/main" id="{FBABE1A1-BF7F-44A8-8687-FDBDE49F74CE}"/>
              </a:ext>
            </a:extLst>
          </p:cNvPr>
          <p:cNvSpPr txBox="1"/>
          <p:nvPr/>
        </p:nvSpPr>
        <p:spPr>
          <a:xfrm>
            <a:off x="7402881" y="2176070"/>
            <a:ext cx="1396653" cy="646331"/>
          </a:xfrm>
          <a:prstGeom prst="rect">
            <a:avLst/>
          </a:prstGeom>
          <a:noFill/>
        </p:spPr>
        <p:txBody>
          <a:bodyPr wrap="square" rtlCol="0">
            <a:spAutoFit/>
          </a:bodyPr>
          <a:lstStyle/>
          <a:p>
            <a:r>
              <a:rPr lang="en-US" sz="3600" dirty="0">
                <a:solidFill>
                  <a:srgbClr val="FF0000"/>
                </a:solidFill>
              </a:rPr>
              <a:t>8x10</a:t>
            </a:r>
            <a:r>
              <a:rPr lang="en-US" sz="3600" baseline="30000" dirty="0">
                <a:solidFill>
                  <a:srgbClr val="FF0000"/>
                </a:solidFill>
              </a:rPr>
              <a:t>6</a:t>
            </a:r>
          </a:p>
        </p:txBody>
      </p:sp>
      <p:sp>
        <p:nvSpPr>
          <p:cNvPr id="13" name="TextBox 12">
            <a:extLst>
              <a:ext uri="{FF2B5EF4-FFF2-40B4-BE49-F238E27FC236}">
                <a16:creationId xmlns:a16="http://schemas.microsoft.com/office/drawing/2014/main" id="{A58685BE-23F6-4914-B6E7-CDEBD1B25093}"/>
              </a:ext>
            </a:extLst>
          </p:cNvPr>
          <p:cNvSpPr txBox="1"/>
          <p:nvPr/>
        </p:nvSpPr>
        <p:spPr>
          <a:xfrm>
            <a:off x="7518747" y="3977584"/>
            <a:ext cx="1396653" cy="646331"/>
          </a:xfrm>
          <a:prstGeom prst="rect">
            <a:avLst/>
          </a:prstGeom>
          <a:noFill/>
        </p:spPr>
        <p:txBody>
          <a:bodyPr wrap="square" rtlCol="0">
            <a:spAutoFit/>
          </a:bodyPr>
          <a:lstStyle/>
          <a:p>
            <a:r>
              <a:rPr lang="en-US" sz="3600" dirty="0">
                <a:solidFill>
                  <a:srgbClr val="FF0000"/>
                </a:solidFill>
              </a:rPr>
              <a:t>8x10</a:t>
            </a:r>
            <a:r>
              <a:rPr lang="en-US" sz="3600" baseline="30000" dirty="0">
                <a:solidFill>
                  <a:srgbClr val="FF0000"/>
                </a:solidFill>
              </a:rPr>
              <a:t>7</a:t>
            </a:r>
          </a:p>
        </p:txBody>
      </p:sp>
      <p:sp>
        <p:nvSpPr>
          <p:cNvPr id="11" name="Arrow: Down 10">
            <a:extLst>
              <a:ext uri="{FF2B5EF4-FFF2-40B4-BE49-F238E27FC236}">
                <a16:creationId xmlns:a16="http://schemas.microsoft.com/office/drawing/2014/main" id="{00573F4A-0B05-4A7B-BBFB-675C8D973189}"/>
              </a:ext>
            </a:extLst>
          </p:cNvPr>
          <p:cNvSpPr/>
          <p:nvPr/>
        </p:nvSpPr>
        <p:spPr>
          <a:xfrm>
            <a:off x="7703507" y="2774027"/>
            <a:ext cx="739036" cy="11407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88F4039-B588-405C-A627-2F46039A8539}"/>
              </a:ext>
            </a:extLst>
          </p:cNvPr>
          <p:cNvGrpSpPr/>
          <p:nvPr/>
        </p:nvGrpSpPr>
        <p:grpSpPr>
          <a:xfrm>
            <a:off x="799050" y="2774027"/>
            <a:ext cx="2094461" cy="2627466"/>
            <a:chOff x="799050" y="2774027"/>
            <a:chExt cx="2094461" cy="2627466"/>
          </a:xfrm>
        </p:grpSpPr>
        <p:sp>
          <p:nvSpPr>
            <p:cNvPr id="12" name="Oval 11">
              <a:extLst>
                <a:ext uri="{FF2B5EF4-FFF2-40B4-BE49-F238E27FC236}">
                  <a16:creationId xmlns:a16="http://schemas.microsoft.com/office/drawing/2014/main" id="{D2490E52-ACFD-48A4-A9F6-58F85D38BBDC}"/>
                </a:ext>
              </a:extLst>
            </p:cNvPr>
            <p:cNvSpPr/>
            <p:nvPr/>
          </p:nvSpPr>
          <p:spPr>
            <a:xfrm>
              <a:off x="799050" y="2774027"/>
              <a:ext cx="1042276" cy="1110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AE8CA81-0D5F-467E-B010-4F2FB57A7025}"/>
                </a:ext>
              </a:extLst>
            </p:cNvPr>
            <p:cNvSpPr/>
            <p:nvPr/>
          </p:nvSpPr>
          <p:spPr>
            <a:xfrm>
              <a:off x="1595760" y="5223588"/>
              <a:ext cx="1297751" cy="1779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F73FE98F-D817-4606-BA02-0E8AC7CB69BF}"/>
              </a:ext>
            </a:extLst>
          </p:cNvPr>
          <p:cNvSpPr/>
          <p:nvPr/>
        </p:nvSpPr>
        <p:spPr>
          <a:xfrm>
            <a:off x="1320187" y="3594215"/>
            <a:ext cx="1159965" cy="1744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B61A043-C3AC-4E37-A292-276A217365F5}"/>
              </a:ext>
            </a:extLst>
          </p:cNvPr>
          <p:cNvSpPr/>
          <p:nvPr/>
        </p:nvSpPr>
        <p:spPr>
          <a:xfrm>
            <a:off x="2721795" y="6155968"/>
            <a:ext cx="1299060" cy="2214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34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114300" lvl="0" algn="l">
              <a:spcBef>
                <a:spcPts val="560"/>
              </a:spcBef>
            </a:pPr>
            <a:r>
              <a:rPr lang="en-US" dirty="0"/>
              <a:t>What did you learn?</a:t>
            </a:r>
          </a:p>
        </p:txBody>
      </p:sp>
      <p:sp>
        <p:nvSpPr>
          <p:cNvPr id="104" name="Google Shape;104;p5"/>
          <p:cNvSpPr txBox="1">
            <a:spLocks noGrp="1"/>
          </p:cNvSpPr>
          <p:nvPr>
            <p:ph type="body" idx="1"/>
          </p:nvPr>
        </p:nvSpPr>
        <p:spPr>
          <a:xfrm>
            <a:off x="112734" y="1456507"/>
            <a:ext cx="8574066" cy="4525963"/>
          </a:xfrm>
          <a:prstGeom prst="rect">
            <a:avLst/>
          </a:prstGeom>
          <a:noFill/>
          <a:ln>
            <a:noFill/>
          </a:ln>
        </p:spPr>
        <p:txBody>
          <a:bodyPr spcFirstLastPara="1" wrap="square" lIns="91425" tIns="45700" rIns="91425" bIns="45700" anchor="t" anchorCtr="0">
            <a:normAutofit/>
          </a:bodyPr>
          <a:lstStyle/>
          <a:p>
            <a:pPr marL="457200" lvl="1" indent="0" algn="l" rtl="0">
              <a:spcBef>
                <a:spcPts val="560"/>
              </a:spcBef>
              <a:spcAft>
                <a:spcPts val="0"/>
              </a:spcAft>
              <a:buClr>
                <a:schemeClr val="dk1"/>
              </a:buClr>
              <a:buSzPts val="2800"/>
              <a:buNone/>
            </a:pPr>
            <a:r>
              <a:rPr lang="en-US" altLang="zh-CN" sz="2800" dirty="0">
                <a:latin typeface="Century Gothic" panose="020B0502020202020204" pitchFamily="34" charset="0"/>
              </a:rPr>
              <a:t>CUDA-Aware</a:t>
            </a:r>
            <a:r>
              <a:rPr lang="zh-CN" altLang="en-US" sz="2800" dirty="0">
                <a:latin typeface="Century Gothic" panose="020B0502020202020204" pitchFamily="34" charset="0"/>
              </a:rPr>
              <a:t> </a:t>
            </a:r>
            <a:r>
              <a:rPr lang="en-US" altLang="zh-CN" sz="2800" dirty="0">
                <a:latin typeface="Century Gothic" panose="020B0502020202020204" pitchFamily="34" charset="0"/>
              </a:rPr>
              <a:t>MPI</a:t>
            </a:r>
          </a:p>
          <a:p>
            <a:pPr marL="457200" lvl="1" indent="0" algn="l" rtl="0">
              <a:spcBef>
                <a:spcPts val="560"/>
              </a:spcBef>
              <a:spcAft>
                <a:spcPts val="0"/>
              </a:spcAft>
              <a:buClr>
                <a:schemeClr val="dk1"/>
              </a:buClr>
              <a:buSzPts val="2800"/>
              <a:buNone/>
            </a:pPr>
            <a:endParaRPr lang="en-US" altLang="zh-CN" dirty="0"/>
          </a:p>
          <a:p>
            <a:pPr marL="457200" lvl="1" indent="0" algn="l" rtl="0">
              <a:spcBef>
                <a:spcPts val="560"/>
              </a:spcBef>
              <a:spcAft>
                <a:spcPts val="0"/>
              </a:spcAft>
              <a:buClr>
                <a:schemeClr val="dk1"/>
              </a:buClr>
              <a:buSzPts val="2800"/>
              <a:buNone/>
            </a:pPr>
            <a:endParaRPr dirty="0"/>
          </a:p>
          <a:p>
            <a:pPr marL="742950" lvl="0" indent="0" algn="l" rtl="0">
              <a:spcBef>
                <a:spcPts val="560"/>
              </a:spcBef>
              <a:spcAft>
                <a:spcPts val="0"/>
              </a:spcAft>
              <a:buNone/>
            </a:pPr>
            <a:endParaRPr dirty="0"/>
          </a:p>
          <a:p>
            <a:pPr marL="0" lvl="0" indent="0" algn="l" rtl="0">
              <a:spcBef>
                <a:spcPts val="560"/>
              </a:spcBef>
              <a:spcAft>
                <a:spcPts val="0"/>
              </a:spcAft>
              <a:buNone/>
            </a:pPr>
            <a:endParaRPr dirty="0"/>
          </a:p>
        </p:txBody>
      </p:sp>
      <p:pic>
        <p:nvPicPr>
          <p:cNvPr id="19" name="Picture 2" descr="CUDA-aware MPI3">
            <a:extLst>
              <a:ext uri="{FF2B5EF4-FFF2-40B4-BE49-F238E27FC236}">
                <a16:creationId xmlns:a16="http://schemas.microsoft.com/office/drawing/2014/main" id="{20C6AC3D-66AE-40BE-91FE-13883A13E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08" y="2199297"/>
            <a:ext cx="5124453" cy="18967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EC60F6B-F924-4E93-9A39-177A30880B04}"/>
              </a:ext>
            </a:extLst>
          </p:cNvPr>
          <p:cNvPicPr>
            <a:picLocks noChangeAspect="1"/>
          </p:cNvPicPr>
          <p:nvPr/>
        </p:nvPicPr>
        <p:blipFill>
          <a:blip r:embed="rId4"/>
          <a:stretch>
            <a:fillRect/>
          </a:stretch>
        </p:blipFill>
        <p:spPr>
          <a:xfrm>
            <a:off x="3847388" y="4208745"/>
            <a:ext cx="4841084" cy="2649255"/>
          </a:xfrm>
          <a:prstGeom prst="rect">
            <a:avLst/>
          </a:prstGeom>
        </p:spPr>
      </p:pic>
    </p:spTree>
    <p:extLst>
      <p:ext uri="{BB962C8B-B14F-4D97-AF65-F5344CB8AC3E}">
        <p14:creationId xmlns:p14="http://schemas.microsoft.com/office/powerpoint/2010/main" val="18746573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325</Words>
  <Application>Microsoft Macintosh PowerPoint</Application>
  <PresentationFormat>On-screen Show (4:3)</PresentationFormat>
  <Paragraphs>79</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DINWebPro</vt:lpstr>
      <vt:lpstr>Aharoni</vt:lpstr>
      <vt:lpstr>Arial</vt:lpstr>
      <vt:lpstr>Calibri</vt:lpstr>
      <vt:lpstr>Century Gothic</vt:lpstr>
      <vt:lpstr>Wingdings</vt:lpstr>
      <vt:lpstr>Office Theme</vt:lpstr>
      <vt:lpstr>EcoSLIM</vt:lpstr>
      <vt:lpstr>      EcoSLIM</vt:lpstr>
      <vt:lpstr>What we focus on?</vt:lpstr>
      <vt:lpstr>Results</vt:lpstr>
      <vt:lpstr>Outcome on Github</vt:lpstr>
      <vt:lpstr>Applications of compaction </vt:lpstr>
      <vt:lpstr>What problems you encountered</vt:lpstr>
      <vt:lpstr>What did you learn?</vt:lpstr>
      <vt:lpstr>What did you learn?</vt:lpstr>
      <vt:lpstr>What did you learn?</vt:lpstr>
      <vt:lpstr>What did you learn?</vt:lpstr>
      <vt:lpstr>Wishlist and next step</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EcoSLIM</dc:title>
  <dc:creator>Foertter Fernanda</dc:creator>
  <cp:lastModifiedBy>Zhang, Jun - (junzhang55)</cp:lastModifiedBy>
  <cp:revision>50</cp:revision>
  <dcterms:created xsi:type="dcterms:W3CDTF">2016-07-08T09:14:54Z</dcterms:created>
  <dcterms:modified xsi:type="dcterms:W3CDTF">2021-06-10T18:43:15Z</dcterms:modified>
</cp:coreProperties>
</file>